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95" r:id="rId4"/>
    <p:sldId id="29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66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272A0-00F4-4EB5-A904-2649CB64D0F1}" type="datetimeFigureOut">
              <a:rPr lang="pl-PL" smtClean="0"/>
              <a:t>15.03.2021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D01DE-C46B-4D8F-9D4A-966C1615D2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670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7D01DE-C46B-4D8F-9D4A-966C1615D259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3071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7D01DE-C46B-4D8F-9D4A-966C1615D259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8529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635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827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550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64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53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213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226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601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7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26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907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34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2.png"/><Relationship Id="rId7" Type="http://schemas.openxmlformats.org/officeDocument/2006/relationships/oleObject" Target="../embeddings/oleObject2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Sygnały i Systemy</a:t>
            </a:r>
            <a:br>
              <a:rPr lang="pl-PL" b="1" dirty="0"/>
            </a:br>
            <a:r>
              <a:rPr lang="pl-PL" b="1" dirty="0"/>
              <a:t>(SYSY)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>
                <a:solidFill>
                  <a:schemeClr val="tx1"/>
                </a:solidFill>
              </a:rPr>
              <a:t>Wykład 6</a:t>
            </a:r>
          </a:p>
        </p:txBody>
      </p:sp>
    </p:spTree>
    <p:extLst>
      <p:ext uri="{BB962C8B-B14F-4D97-AF65-F5344CB8AC3E}">
        <p14:creationId xmlns:p14="http://schemas.microsoft.com/office/powerpoint/2010/main" val="21659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DEMODULACJA DSB-SC REALNA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 </a:t>
            </a:r>
          </a:p>
        </p:txBody>
      </p:sp>
      <p:pic>
        <p:nvPicPr>
          <p:cNvPr id="2050" name="Picture 2" descr="E:\Teksty Word\Dydaktyka\TMKT\IMG_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59"/>
            <a:ext cx="7200800" cy="1572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Teksty Word\Dydaktyka\TMKT\IMG_0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248472" cy="418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854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pl-PL" sz="4000" b="1" dirty="0"/>
              <a:t>MODULACJA SSB-SC</a:t>
            </a:r>
            <a:br>
              <a:rPr lang="pl-PL" b="1" dirty="0"/>
            </a:br>
            <a:r>
              <a:rPr lang="pl-PL" sz="2700" b="1" dirty="0"/>
              <a:t>Single-</a:t>
            </a:r>
            <a:r>
              <a:rPr lang="pl-PL" sz="2700" b="1" dirty="0" err="1"/>
              <a:t>Sideband</a:t>
            </a:r>
            <a:r>
              <a:rPr lang="pl-PL" sz="2700" b="1" dirty="0"/>
              <a:t>, </a:t>
            </a:r>
            <a:r>
              <a:rPr lang="pl-PL" sz="2700" b="1" dirty="0" err="1"/>
              <a:t>Suppressed</a:t>
            </a:r>
            <a:r>
              <a:rPr lang="pl-PL" sz="2700" b="1" dirty="0"/>
              <a:t>-Carrier</a:t>
            </a:r>
            <a:br>
              <a:rPr lang="pl-PL" sz="2700" b="1" dirty="0"/>
            </a:br>
            <a:r>
              <a:rPr lang="pl-PL" sz="2700" b="1" dirty="0"/>
              <a:t>(Jednowstęgowa bez fali nośnej)</a:t>
            </a:r>
            <a:endParaRPr lang="pl-PL" sz="27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pic>
        <p:nvPicPr>
          <p:cNvPr id="3074" name="Picture 2" descr="E:\Teksty Word\Dydaktyka\TMKT\IMG_0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435597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Teksty Word\Dydaktyka\TMKT\IMG_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88840"/>
            <a:ext cx="460851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225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pl-PL" sz="3600" b="1" dirty="0"/>
              <a:t>MODULACJA DSB-LC (pot. AM)</a:t>
            </a:r>
            <a:br>
              <a:rPr lang="pl-PL" sz="3600" b="1" dirty="0"/>
            </a:br>
            <a:r>
              <a:rPr lang="pl-PL" sz="2200" b="1" dirty="0" err="1"/>
              <a:t>Double-Sideband</a:t>
            </a:r>
            <a:r>
              <a:rPr lang="pl-PL" sz="2200" b="1" dirty="0"/>
              <a:t>, </a:t>
            </a:r>
            <a:r>
              <a:rPr lang="pl-PL" sz="2200" b="1" dirty="0" err="1"/>
              <a:t>Large</a:t>
            </a:r>
            <a:r>
              <a:rPr lang="pl-PL" sz="2200" b="1" dirty="0"/>
              <a:t>-Carrier</a:t>
            </a:r>
            <a:br>
              <a:rPr lang="pl-PL" sz="2200" b="1" dirty="0"/>
            </a:br>
            <a:r>
              <a:rPr lang="pl-PL" sz="2200" b="1" dirty="0"/>
              <a:t>(Dwuwstęgowa z falą nośną)</a:t>
            </a:r>
            <a:endParaRPr lang="pl-PL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472608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400" i="0" smtClean="0">
                            <a:latin typeface="Cambria Math"/>
                          </a:rPr>
                          <m:t>ɸ</m:t>
                        </m:r>
                      </m:e>
                      <m:sub>
                        <m:r>
                          <a:rPr lang="pl-PL" sz="2400" b="0" i="1" smtClean="0">
                            <a:latin typeface="Cambria Math"/>
                          </a:rPr>
                          <m:t>𝐴𝑀</m:t>
                        </m:r>
                      </m:sub>
                    </m:sSub>
                    <m:d>
                      <m:dPr>
                        <m:ctrlPr>
                          <a:rPr lang="pl-PL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r>
                      <a:rPr lang="pl-PL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400" b="0" i="1" smtClean="0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pl-PL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400" b="0" i="1" dirty="0" smtClean="0">
                            <a:latin typeface="Cambria Math"/>
                          </a:rPr>
                          <m:t>(</m:t>
                        </m:r>
                        <m:r>
                          <a:rPr lang="el-GR" sz="24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sz="240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sz="2400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pl-PL" sz="2400" b="0" i="1" smtClean="0">
                        <a:latin typeface="Cambria Math"/>
                        <a:ea typeface="Cambria Math"/>
                      </a:rPr>
                      <m:t>)+</m:t>
                    </m:r>
                    <m:r>
                      <a:rPr lang="pl-PL" sz="2400" b="0" i="1" smtClean="0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pl-PL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400" i="1" dirty="0">
                            <a:latin typeface="Cambria Math"/>
                          </a:rPr>
                          <m:t>(</m:t>
                        </m:r>
                        <m:r>
                          <a:rPr lang="el-GR" sz="24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sz="240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sz="2400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pl-PL" sz="2400" dirty="0"/>
                  <a:t>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z-Cyrl-AZ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z-Cyrl-AZ" sz="2000" i="1">
                              <a:latin typeface="Cambria Math"/>
                            </a:rPr>
                            <m:t>Ф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/>
                            </a:rPr>
                            <m:t>𝐴𝑀</m:t>
                          </m:r>
                        </m:sub>
                      </m:sSub>
                      <m:d>
                        <m:dPr>
                          <m:ctrlPr>
                            <a:rPr lang="pl-P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d>
                      <m:r>
                        <a:rPr lang="pl-PL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l-PL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sz="2000" b="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pl-PL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sz="2000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pl-PL" sz="20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pl-PL" sz="20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pl-PL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sz="2000" b="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pl-PL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pl-PL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pl-PL" sz="200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pl-PL" sz="20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pl-PL" sz="20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sz="2000" b="0" i="1" smtClean="0"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pl-PL" sz="2000" b="0" i="1" smtClean="0">
                          <a:latin typeface="Cambria Math"/>
                          <a:ea typeface="Cambria Math"/>
                        </a:rPr>
                        <m:t>𝛿</m:t>
                      </m:r>
                      <m:d>
                        <m:dPr>
                          <m:ctrlPr>
                            <a:rPr lang="pl-PL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pl-PL" sz="200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pl-PL" sz="20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pl-PL" sz="2000" i="1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sz="2000" i="1"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pl-PL" sz="2000" i="1">
                          <a:latin typeface="Cambria Math"/>
                          <a:ea typeface="Cambria Math"/>
                        </a:rPr>
                        <m:t>𝛿</m:t>
                      </m:r>
                      <m:d>
                        <m:dPr>
                          <m:ctrlPr>
                            <a:rPr lang="pl-PL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pl-PL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pl-PL" sz="200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pl-PL" sz="2000" b="0" dirty="0">
                  <a:ea typeface="Cambria Math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472608"/>
              </a:xfrm>
              <a:blipFill rotWithShape="1">
                <a:blip r:embed="rId2"/>
                <a:stretch>
                  <a:fillRect t="-8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E:\Teksty Word\Dydaktyka\TMKT\IMG_0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1"/>
            <a:ext cx="7128792" cy="44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034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pl-PL" sz="3600" b="1" dirty="0"/>
              <a:t>MODULACJA DSB-LC (AM)</a:t>
            </a:r>
            <a:endParaRPr lang="pl-PL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073427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>
                            <a:latin typeface="Cambria Math"/>
                          </a:rPr>
                          <m:t>ɸ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𝐴𝑀</m:t>
                        </m:r>
                      </m:sub>
                    </m:sSub>
                    <m:d>
                      <m:d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i="1">
                        <a:latin typeface="Cambria Math"/>
                      </a:rPr>
                      <m:t>=</m:t>
                    </m:r>
                    <m:r>
                      <a:rPr lang="pl-PL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pl-PL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dirty="0"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)+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pl-PL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dirty="0"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pl-PL" dirty="0"/>
                  <a:t>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>
                              <a:latin typeface="Cambria Math"/>
                            </a:rPr>
                            <m:t>ɸ</m:t>
                          </m:r>
                        </m:e>
                        <m:sub>
                          <m:r>
                            <a:rPr lang="pl-PL" i="1">
                              <a:latin typeface="Cambria Math"/>
                            </a:rPr>
                            <m:t>𝐴𝑀</m:t>
                          </m:r>
                        </m:sub>
                      </m:sSub>
                      <m:d>
                        <m:d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i="1"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latin typeface="Cambria Math"/>
                        </a:rPr>
                        <m:t>[</m:t>
                      </m:r>
                      <m:r>
                        <a:rPr lang="pl-PL" b="0" i="1" smtClean="0">
                          <a:latin typeface="Cambria Math"/>
                        </a:rPr>
                        <m:t>𝐴</m:t>
                      </m:r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r>
                        <a:rPr lang="pl-PL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</a:rPr>
                        <m:t>]</m:t>
                      </m:r>
                      <m:r>
                        <a:rPr lang="pl-PL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pl-PL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dirty="0">
                              <a:latin typeface="Cambria Math"/>
                            </a:rPr>
                            <m:t>(</m:t>
                          </m:r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pl-PL" i="1" dirty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pl-PL" i="1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073427"/>
              </a:xfrm>
              <a:blipFill rotWithShape="1">
                <a:blip r:embed="rId2"/>
                <a:stretch>
                  <a:fillRect t="-144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E:\Teksty Word\Dydaktyka\TMKT\IMG_0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39991"/>
            <a:ext cx="6912768" cy="3820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870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MODULACJA DSB-LC (AM)</a:t>
            </a:r>
            <a:endParaRPr lang="pl-PL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485740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latin typeface="Cambria Math"/>
                        </a:rPr>
                        <m:t>𝑎</m:t>
                      </m:r>
                      <m:r>
                        <a:rPr lang="pl-PL" b="0" i="1" smtClean="0">
                          <a:latin typeface="Cambria Math"/>
                        </a:rPr>
                        <m:t> </m:t>
                      </m:r>
                      <m:r>
                        <a:rPr lang="pl-PL" b="0" i="1" smtClean="0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pl-PL" b="0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𝑚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pl-PL" dirty="0"/>
              </a:p>
              <a:p>
                <a:pPr marL="0" indent="0">
                  <a:buNone/>
                </a:pPr>
                <a:r>
                  <a:rPr lang="pl-PL" dirty="0"/>
                  <a:t>m – wskaźnik (głębokości) modulacji AM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>
                            <a:latin typeface="Cambria Math"/>
                          </a:rPr>
                          <m:t>ɸ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𝐴𝑀</m:t>
                        </m:r>
                      </m:sub>
                    </m:sSub>
                    <m:d>
                      <m:d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i="1">
                        <a:latin typeface="Cambria Math"/>
                      </a:rPr>
                      <m:t>=</m:t>
                    </m:r>
                    <m:r>
                      <a:rPr lang="pl-PL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pl-PL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dirty="0"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)+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pl-PL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dirty="0"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b="0" i="1" dirty="0" smtClean="0">
                        <a:latin typeface="Cambria Math"/>
                      </a:rPr>
                      <m:t>𝑡</m:t>
                    </m:r>
                    <m:r>
                      <a:rPr lang="pl-PL" b="0" i="1" dirty="0" smtClean="0">
                        <a:latin typeface="Cambria Math"/>
                      </a:rPr>
                      <m:t>) =                    </m:t>
                    </m:r>
                    <m:r>
                      <a:rPr lang="pl-PL" b="0" i="1" dirty="0" smtClean="0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pl-PL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0" i="1" dirty="0" smtClean="0">
                            <a:latin typeface="Cambria Math"/>
                          </a:rPr>
                          <m:t>1+</m:t>
                        </m:r>
                        <m:r>
                          <a:rPr lang="pl-PL" b="0" i="1" dirty="0" smtClean="0">
                            <a:latin typeface="Cambria Math"/>
                          </a:rPr>
                          <m:t>𝑚</m:t>
                        </m:r>
                        <m:r>
                          <a:rPr lang="pl-PL" b="0" i="1" dirty="0" smtClean="0">
                            <a:latin typeface="Cambria Math"/>
                          </a:rPr>
                          <m:t> </m:t>
                        </m:r>
                        <m:r>
                          <a:rPr lang="pl-PL" b="0" i="1" dirty="0" smtClean="0">
                            <a:latin typeface="Cambria Math"/>
                          </a:rPr>
                          <m:t>𝑐𝑜𝑠</m:t>
                        </m:r>
                        <m:sSub>
                          <m:sSubPr>
                            <m:ctrlPr>
                              <a:rPr lang="pl-PL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pl-PL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𝑐𝑜𝑠</m:t>
                    </m:r>
                  </m:oMath>
                </a14:m>
                <a:r>
                  <a:rPr lang="pl-P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i="1" dirty="0"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𝑚</m:t>
                      </m:r>
                      <m:r>
                        <a:rPr lang="pl-PL" b="0" i="1" smtClean="0">
                          <a:latin typeface="Cambria Math"/>
                        </a:rPr>
                        <m:t>&lt;1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4857403"/>
              </a:xfrm>
              <a:blipFill rotWithShape="1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4200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MODULACJA DSB-LC (AM)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</p:txBody>
      </p:sp>
      <p:pic>
        <p:nvPicPr>
          <p:cNvPr id="6146" name="Picture 2" descr="E:\Teksty Word\Dydaktyka\TMKT\IMG_0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2008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761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DEMODULACJA DSB-LC (AM)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</p:txBody>
      </p:sp>
      <p:pic>
        <p:nvPicPr>
          <p:cNvPr id="7170" name="Picture 2" descr="E:\Teksty Word\Dydaktyka\TMKT\IMG_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12879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037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pl-PL" sz="3200" b="1" dirty="0"/>
              <a:t>MODULACJA DSB-LC (AM)</a:t>
            </a:r>
            <a:br>
              <a:rPr lang="pl-PL" sz="3200" b="1" dirty="0"/>
            </a:br>
            <a:r>
              <a:rPr lang="pl-PL" sz="3200" b="1" dirty="0"/>
              <a:t>Efektywność (sprawność) transmisji 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</p:txBody>
      </p:sp>
      <p:pic>
        <p:nvPicPr>
          <p:cNvPr id="8194" name="Picture 2" descr="E:\Teksty Word\Dydaktyka\TMKT\IMG_0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583264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483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Widmo sygnałów nieokresowych – widmo ciągłe = transformata Fouriera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400" i="1">
                              <a:latin typeface="Cambria Math"/>
                            </a:rPr>
                            <m:t>2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pl-PL" sz="2400" i="1">
                              <a:latin typeface="Cambria Math"/>
                            </a:rPr>
                            <m:t>𝐹</m:t>
                          </m:r>
                          <m:r>
                            <a:rPr lang="pl-PL" sz="2400" i="1">
                              <a:latin typeface="Cambria Math"/>
                            </a:rPr>
                            <m:t>(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)</m:t>
                          </m:r>
                          <m:sSup>
                            <m:sSupPr>
                              <m:ctrlPr>
                                <a:rPr lang="pl-PL" sz="24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  <m:r>
                                <a:rPr lang="el-GR" sz="24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i="1">
                          <a:latin typeface="Cambria Math"/>
                        </a:rPr>
                        <m:t>𝐹</m:t>
                      </m:r>
                      <m:r>
                        <a:rPr lang="pl-PL" sz="2400" i="1">
                          <a:latin typeface="Cambria Math"/>
                        </a:rPr>
                        <m:t>(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)=</m:t>
                      </m:r>
                      <m:nary>
                        <m:nary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pl-PL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24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pl-PL" sz="2400" i="1"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</m:e>
                      </m:nary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</a:rPr>
                            <m:t>𝑗</m:t>
                          </m:r>
                          <m:r>
                            <a:rPr lang="el-GR" sz="2400" i="1">
                              <a:latin typeface="Cambria Math"/>
                            </a:rPr>
                            <m:t>𝜔</m:t>
                          </m:r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pl-PL" sz="2400" i="1"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:r>
                  <a:rPr lang="pl-PL" sz="2400" dirty="0"/>
                  <a:t>Warunek istnienia widma: sygnał  </a:t>
                </a:r>
                <a:r>
                  <a:rPr lang="pl-PL" sz="2400" i="1" dirty="0"/>
                  <a:t>f(t)</a:t>
                </a:r>
                <a:r>
                  <a:rPr lang="pl-PL" sz="2400" dirty="0"/>
                  <a:t> jest energetyczny lub spełnia warunki Dirichleta w całym przedziale czasu.</a:t>
                </a:r>
              </a:p>
              <a:p>
                <a:pPr marL="0" indent="0">
                  <a:buNone/>
                </a:pPr>
                <a:r>
                  <a:rPr lang="pl-PL" sz="2400" i="1" dirty="0"/>
                  <a:t>Przykład: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88134"/>
            <a:ext cx="662473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579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pl-PL" sz="3600" b="1" dirty="0"/>
              <a:t>Właściwości transformaty Fouriera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602634"/>
          </a:xfrm>
        </p:spPr>
        <p:txBody>
          <a:bodyPr>
            <a:normAutofit lnSpcReduction="10000"/>
          </a:bodyPr>
          <a:lstStyle/>
          <a:p>
            <a:pPr lvl="0"/>
            <a:r>
              <a:rPr lang="pl-PL" dirty="0"/>
              <a:t> </a:t>
            </a:r>
            <a:r>
              <a:rPr lang="pl-PL" b="1" dirty="0"/>
              <a:t>Liniowość</a:t>
            </a:r>
          </a:p>
          <a:p>
            <a:pPr lvl="0"/>
            <a:r>
              <a:rPr lang="pl-PL" b="1" dirty="0"/>
              <a:t>Dualność</a:t>
            </a:r>
          </a:p>
          <a:p>
            <a:pPr lvl="0"/>
            <a:r>
              <a:rPr lang="pl-PL" b="1" dirty="0"/>
              <a:t>Skalowanie</a:t>
            </a:r>
          </a:p>
          <a:p>
            <a:r>
              <a:rPr lang="pl-PL" b="1" dirty="0"/>
              <a:t>Przesunięcie w dziedzinie czasu – zastosowania: pomiar odległości, GPS, CT, NMR</a:t>
            </a:r>
          </a:p>
          <a:p>
            <a:r>
              <a:rPr lang="pl-PL" b="1" dirty="0"/>
              <a:t>Przesunięcie w dziedzinie częstotliwości (twierdzenie o modulacji) – zastosowania: radiofonia, telewizja, telekomunikacja (AM, FM,  PCM, PSK, FDM)</a:t>
            </a:r>
          </a:p>
          <a:p>
            <a:r>
              <a:rPr lang="pl-PL" b="1" dirty="0"/>
              <a:t>Splot w dziedzinie czasu – zastosowania: analiza widmowa filtracji sygnałów…</a:t>
            </a:r>
          </a:p>
          <a:p>
            <a:pPr marL="0" indent="0">
              <a:buNone/>
            </a:pPr>
            <a:endParaRPr lang="pl-PL" b="1" dirty="0"/>
          </a:p>
          <a:p>
            <a:pPr lvl="0"/>
            <a:endParaRPr lang="pl-PL" b="1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56607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56CB747-1FF3-4D9B-9886-EA9F67F8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Filtracja analogowa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81622D0C-960A-422A-A757-5EF9CE2953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1570" y="925284"/>
                <a:ext cx="8229600" cy="6036181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pl-PL" sz="2800" b="1" dirty="0"/>
                  <a:t>System liniowy, przyczynowy, niezmienny w czasie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sz="2400" dirty="0"/>
              </a:p>
              <a:p>
                <a:pPr marL="0" indent="0">
                  <a:buNone/>
                </a:pPr>
                <a:r>
                  <a:rPr lang="pl-PL" sz="2400" dirty="0"/>
                  <a:t>	       </a:t>
                </a:r>
                <a:r>
                  <a:rPr lang="el-GR" sz="2400" i="1" dirty="0"/>
                  <a:t>δ</a:t>
                </a:r>
                <a:r>
                  <a:rPr lang="pl-PL" sz="2400" dirty="0"/>
                  <a:t>(</a:t>
                </a:r>
                <a:r>
                  <a:rPr lang="pl-PL" sz="2400" i="1" dirty="0"/>
                  <a:t>t</a:t>
                </a:r>
                <a:r>
                  <a:rPr lang="pl-PL" sz="2400" dirty="0"/>
                  <a:t>)	</a:t>
                </a:r>
                <a:r>
                  <a:rPr lang="pl-PL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odpowiedź impulsowa  </a:t>
                </a:r>
                <a:r>
                  <a:rPr lang="pl-PL" sz="2400" i="1" dirty="0"/>
                  <a:t>h</a:t>
                </a:r>
                <a:r>
                  <a:rPr lang="pl-PL" sz="2400" dirty="0"/>
                  <a:t>(</a:t>
                </a:r>
                <a:r>
                  <a:rPr lang="pl-PL" sz="2400" i="1" dirty="0"/>
                  <a:t>t</a:t>
                </a:r>
                <a:r>
                  <a:rPr lang="pl-PL" sz="2400" dirty="0"/>
                  <a:t>)</a:t>
                </a:r>
              </a:p>
              <a:p>
                <a:pPr marL="0" indent="0">
                  <a:buNone/>
                </a:pPr>
                <a:r>
                  <a:rPr lang="pl-PL" sz="2400" dirty="0"/>
                  <a:t>	</a:t>
                </a:r>
                <a:r>
                  <a:rPr lang="el-GR" sz="2400" i="1" dirty="0"/>
                  <a:t> </a:t>
                </a:r>
                <a:r>
                  <a:rPr lang="pl-PL" sz="2400" i="1" dirty="0"/>
                  <a:t>      </a:t>
                </a:r>
                <a:r>
                  <a:rPr lang="el-GR" sz="2400" i="1" dirty="0"/>
                  <a:t>δ</a:t>
                </a:r>
                <a:r>
                  <a:rPr lang="pl-PL" sz="2400" dirty="0"/>
                  <a:t>(</a:t>
                </a:r>
                <a:r>
                  <a:rPr lang="pl-PL" sz="2400" i="1" dirty="0"/>
                  <a:t>t-</a:t>
                </a:r>
                <a:r>
                  <a:rPr lang="el-GR" sz="2400" i="1" dirty="0"/>
                  <a:t>τ</a:t>
                </a:r>
                <a:r>
                  <a:rPr lang="pl-PL" sz="2400" dirty="0"/>
                  <a:t>)					</a:t>
                </a:r>
                <a:r>
                  <a:rPr lang="pl-PL" sz="2400" i="1" dirty="0"/>
                  <a:t>   h</a:t>
                </a:r>
                <a:r>
                  <a:rPr lang="pl-PL" sz="2400" dirty="0"/>
                  <a:t>(</a:t>
                </a:r>
                <a:r>
                  <a:rPr lang="pl-PL" sz="2400" i="1" dirty="0"/>
                  <a:t>t-</a:t>
                </a:r>
                <a:r>
                  <a:rPr lang="el-GR" sz="2400" i="1" dirty="0"/>
                  <a:t> τ</a:t>
                </a:r>
                <a:r>
                  <a:rPr lang="pl-PL" sz="2400" dirty="0"/>
                  <a:t>)</a:t>
                </a:r>
              </a:p>
              <a:p>
                <a:pPr marL="0" indent="0">
                  <a:buNone/>
                </a:pPr>
                <a:r>
                  <a:rPr lang="pl-PL" sz="2400" dirty="0"/>
                  <a:t>																									</a:t>
                </a:r>
                <a:r>
                  <a:rPr lang="pl-PL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x(t)</a:t>
                </a:r>
                <a:r>
                  <a:rPr lang="pl-PL" sz="2400" i="1" dirty="0"/>
                  <a:t>								</a:t>
                </a:r>
                <a:r>
                  <a:rPr lang="pl-PL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X(</a:t>
                </a:r>
                <a:r>
                  <a:rPr lang="el-GR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2400" i="1" dirty="0"/>
                  <a:t>	)				   </a:t>
                </a:r>
                <a:r>
                  <a:rPr lang="pl-PL" sz="24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kumimoji="0" lang="pl-PL" sz="24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(</a:t>
                </a:r>
                <a:r>
                  <a:rPr kumimoji="0" lang="el-GR" sz="24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ω</a:t>
                </a:r>
                <a:r>
                  <a:rPr kumimoji="0" lang="pl-PL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= </a:t>
                </a: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X(</a:t>
                </a:r>
                <a:r>
                  <a:rPr lang="el-GR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2400" i="1" dirty="0"/>
                  <a:t>)·</a:t>
                </a: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H(</a:t>
                </a:r>
                <a:r>
                  <a:rPr lang="el-GR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pl-P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H(</a:t>
                </a:r>
                <a:r>
                  <a:rPr lang="el-GR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– </a:t>
                </a:r>
                <a:r>
                  <a:rPr lang="pl-PL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transmitancja systemu (charakterystyka częstotliwościowa filtru)</a:t>
                </a:r>
                <a:endParaRPr lang="pl-PL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H(</a:t>
                </a:r>
                <a:r>
                  <a:rPr lang="el-GR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pl-PL" sz="2400" b="1" dirty="0"/>
                  <a:t>ℱ {</a:t>
                </a:r>
                <a:r>
                  <a:rPr lang="pl-PL" sz="2400" b="1" i="1" dirty="0"/>
                  <a:t>h(t)}</a:t>
                </a: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 H(</a:t>
                </a:r>
                <a:r>
                  <a:rPr lang="el-GR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800" b="0" i="1" dirty="0">
                            <a:latin typeface="Cambria Math" panose="02040503050406030204" pitchFamily="18" charset="0"/>
                          </a:rPr>
                          <m:t>𝑌</m:t>
                        </m:r>
                        <m:d>
                          <m:dPr>
                            <m:ctrlPr>
                              <a:rPr lang="pl-PL" sz="2800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800" b="0" i="1" dirty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num>
                      <m:den>
                        <m:r>
                          <a:rPr lang="pl-PL" sz="2800" b="0" i="1" dirty="0">
                            <a:latin typeface="Cambria Math" panose="02040503050406030204" pitchFamily="18" charset="0"/>
                          </a:rPr>
                          <m:t>𝑋</m:t>
                        </m:r>
                        <m:d>
                          <m:dPr>
                            <m:ctrlPr>
                              <a:rPr lang="pl-PL" sz="2800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800" b="0" i="1" dirty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den>
                    </m:f>
                  </m:oMath>
                </a14:m>
                <a:r>
                  <a:rPr lang="pl-PL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pl-PL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pl-PL" sz="2400" i="1" dirty="0"/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81622D0C-960A-422A-A757-5EF9CE2953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1570" y="925284"/>
                <a:ext cx="8229600" cy="6036181"/>
              </a:xfrm>
              <a:blipFill>
                <a:blip r:embed="rId3"/>
                <a:stretch>
                  <a:fillRect l="-815" t="-1010" r="-74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42AFB85B-1432-4B21-8BB0-8E4EF942E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673656"/>
            <a:ext cx="647339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61604D74-CB8A-441A-A294-2C0C2ED25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993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Obiekt 4">
            <a:extLst>
              <a:ext uri="{FF2B5EF4-FFF2-40B4-BE49-F238E27FC236}">
                <a16:creationId xmlns:a16="http://schemas.microsoft.com/office/drawing/2014/main" id="{A9631BAA-C6F2-4F14-B848-769798F101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43608" y="3429000"/>
          <a:ext cx="3335594" cy="1058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587500" imgH="508000" progId="Equation.DSMT4">
                  <p:embed/>
                </p:oleObj>
              </mc:Choice>
              <mc:Fallback>
                <p:oleObj r:id="rId5" imgW="1587500" imgH="508000" progId="Equation.DSMT4">
                  <p:embed/>
                  <p:pic>
                    <p:nvPicPr>
                      <p:cNvPr id="5" name="Obiekt 4">
                        <a:extLst>
                          <a:ext uri="{FF2B5EF4-FFF2-40B4-BE49-F238E27FC236}">
                            <a16:creationId xmlns:a16="http://schemas.microsoft.com/office/drawing/2014/main" id="{A9631BAA-C6F2-4F14-B848-769798F101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429000"/>
                        <a:ext cx="3335594" cy="10586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>
            <a:extLst>
              <a:ext uri="{FF2B5EF4-FFF2-40B4-BE49-F238E27FC236}">
                <a16:creationId xmlns:a16="http://schemas.microsoft.com/office/drawing/2014/main" id="{A125CA8A-56E8-4BCE-BAFE-E1E3833C0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Obiekt 6">
            <a:extLst>
              <a:ext uri="{FF2B5EF4-FFF2-40B4-BE49-F238E27FC236}">
                <a16:creationId xmlns:a16="http://schemas.microsoft.com/office/drawing/2014/main" id="{85960DBF-1578-4F91-8D29-C36A5C694F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107571"/>
              </p:ext>
            </p:extLst>
          </p:nvPr>
        </p:nvGraphicFramePr>
        <p:xfrm>
          <a:off x="4807789" y="3528857"/>
          <a:ext cx="4055085" cy="914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2235200" imgH="508000" progId="Equation.DSMT4">
                  <p:embed/>
                </p:oleObj>
              </mc:Choice>
              <mc:Fallback>
                <p:oleObj r:id="rId7" imgW="2235200" imgH="508000" progId="Equation.DSMT4">
                  <p:embed/>
                  <p:pic>
                    <p:nvPicPr>
                      <p:cNvPr id="7" name="Obiekt 6">
                        <a:extLst>
                          <a:ext uri="{FF2B5EF4-FFF2-40B4-BE49-F238E27FC236}">
                            <a16:creationId xmlns:a16="http://schemas.microsoft.com/office/drawing/2014/main" id="{85960DBF-1578-4F91-8D29-C36A5C694F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7789" y="3528857"/>
                        <a:ext cx="4055085" cy="914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>
            <a:extLst>
              <a:ext uri="{FF2B5EF4-FFF2-40B4-BE49-F238E27FC236}">
                <a16:creationId xmlns:a16="http://schemas.microsoft.com/office/drawing/2014/main" id="{6C25F40E-25DC-4318-BCE3-737DCB76B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9" name="Obiekt 8">
            <a:extLst>
              <a:ext uri="{FF2B5EF4-FFF2-40B4-BE49-F238E27FC236}">
                <a16:creationId xmlns:a16="http://schemas.microsoft.com/office/drawing/2014/main" id="{DB960A2E-21EB-49F1-995E-60F50E6945A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13334" y="4413128"/>
          <a:ext cx="2448215" cy="43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1129810" imgH="203112" progId="Equation.DSMT4">
                  <p:embed/>
                </p:oleObj>
              </mc:Choice>
              <mc:Fallback>
                <p:oleObj r:id="rId9" imgW="1129810" imgH="203112" progId="Equation.DSMT4">
                  <p:embed/>
                  <p:pic>
                    <p:nvPicPr>
                      <p:cNvPr id="9" name="Obiekt 8">
                        <a:extLst>
                          <a:ext uri="{FF2B5EF4-FFF2-40B4-BE49-F238E27FC236}">
                            <a16:creationId xmlns:a16="http://schemas.microsoft.com/office/drawing/2014/main" id="{DB960A2E-21EB-49F1-995E-60F50E6945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334" y="4413128"/>
                        <a:ext cx="2448215" cy="432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2089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/>
              <a:t>MODULACJE</a:t>
            </a:r>
            <a:br>
              <a:rPr lang="pl-PL" sz="3600" b="1" dirty="0"/>
            </a:b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7606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b="1" dirty="0"/>
              <a:t>DEFINICJA MODULACJI</a:t>
            </a:r>
            <a:endParaRPr lang="pl-PL" sz="2800" dirty="0"/>
          </a:p>
          <a:p>
            <a:pPr marL="0" indent="0">
              <a:buNone/>
            </a:pPr>
            <a:r>
              <a:rPr lang="pl-PL" sz="2800" dirty="0"/>
              <a:t>Modulacja jest to proces, w którym parametry (właściwości) tzw. </a:t>
            </a:r>
            <a:r>
              <a:rPr lang="pl-PL" sz="2800" b="1" dirty="0"/>
              <a:t>sygnału modulowanego</a:t>
            </a:r>
            <a:r>
              <a:rPr lang="pl-PL" sz="2800" dirty="0"/>
              <a:t> (pot. „</a:t>
            </a:r>
            <a:r>
              <a:rPr lang="pl-PL" sz="2800" b="1" dirty="0"/>
              <a:t>nośna</a:t>
            </a:r>
            <a:r>
              <a:rPr lang="pl-PL" sz="2800" dirty="0"/>
              <a:t>”) są zmieniane proporcjonalnie do tzw. </a:t>
            </a:r>
            <a:r>
              <a:rPr lang="pl-PL" sz="2800" b="1" dirty="0"/>
              <a:t>sygnału modulującego </a:t>
            </a:r>
            <a:r>
              <a:rPr lang="pl-PL" sz="2800" dirty="0"/>
              <a:t>(pot. „</a:t>
            </a:r>
            <a:r>
              <a:rPr lang="pl-PL" sz="2800" b="1" dirty="0"/>
              <a:t>sygnał użyteczny</a:t>
            </a:r>
            <a:r>
              <a:rPr lang="pl-PL" sz="2800" dirty="0"/>
              <a:t>”). </a:t>
            </a:r>
          </a:p>
          <a:p>
            <a:pPr marL="0" indent="0">
              <a:buNone/>
            </a:pPr>
            <a:r>
              <a:rPr lang="pl-PL" sz="2800" dirty="0"/>
              <a:t>W wyniku modulacji otrzymujemy tzw. </a:t>
            </a:r>
            <a:r>
              <a:rPr lang="pl-PL" sz="2800" b="1" dirty="0"/>
              <a:t>sygnał zmodulowany.</a:t>
            </a:r>
          </a:p>
          <a:p>
            <a:pPr marL="0" indent="0" algn="ctr">
              <a:buNone/>
            </a:pPr>
            <a:r>
              <a:rPr lang="pl-PL" sz="2800" b="1" dirty="0"/>
              <a:t>RODZAJE MODULACJI</a:t>
            </a:r>
          </a:p>
          <a:p>
            <a:r>
              <a:rPr lang="pl-PL" sz="2800" dirty="0"/>
              <a:t>Modulacje analogowe (amplitudy i kąta).</a:t>
            </a:r>
          </a:p>
          <a:p>
            <a:r>
              <a:rPr lang="pl-PL" sz="2800" dirty="0"/>
              <a:t>Modulacje impulsowe/kodowo-impulsowe.</a:t>
            </a:r>
          </a:p>
          <a:p>
            <a:r>
              <a:rPr lang="pl-PL" sz="2800" dirty="0"/>
              <a:t>Modulacje cyfrowe</a:t>
            </a:r>
          </a:p>
          <a:p>
            <a:pPr marL="0" indent="0">
              <a:buNone/>
            </a:pP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3767277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lang="pl-PL" sz="3600" b="1" dirty="0"/>
              <a:t>RODZAJE MODULACJI ANALOGOWYCH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4713387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l-PL" b="1" i="1" smtClean="0"/>
                      <m:t>A</m:t>
                    </m:r>
                    <m:r>
                      <m:rPr>
                        <m:nor/>
                      </m:rPr>
                      <a:rPr lang="pl-PL" b="1" i="0" smtClean="0"/>
                      <m:t>cos</m:t>
                    </m:r>
                    <m:r>
                      <m:rPr>
                        <m:nor/>
                      </m:rPr>
                      <a:rPr lang="pl-PL" b="1" i="0" smtClean="0"/>
                      <m:t>(</m:t>
                    </m:r>
                    <m:sSub>
                      <m:sSubPr>
                        <m:ctrlPr>
                          <a:rPr lang="pl-PL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 smtClean="0"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pl-PL" b="1" i="1" dirty="0" smtClean="0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pl-PL" b="1" i="1" smtClean="0">
                        <a:latin typeface="Cambria Math"/>
                        <a:ea typeface="Cambria Math"/>
                      </a:rPr>
                      <m:t>𝒕</m:t>
                    </m:r>
                    <m:r>
                      <a:rPr lang="pl-PL" b="1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pl-PL" b="1" i="1" dirty="0"/>
                  <a:t> </a:t>
                </a:r>
                <a:r>
                  <a:rPr lang="pl-PL" i="1" dirty="0"/>
                  <a:t>– </a:t>
                </a:r>
                <a:r>
                  <a:rPr lang="pl-PL" dirty="0"/>
                  <a:t>sygnał modulowany (nośna)</a:t>
                </a:r>
              </a:p>
              <a:p>
                <a:pPr marL="0" indent="0">
                  <a:buNone/>
                </a:pPr>
                <a:r>
                  <a:rPr lang="pl-PL" b="1" i="1" dirty="0"/>
                  <a:t>f</a:t>
                </a:r>
                <a:r>
                  <a:rPr lang="pl-PL" b="1" dirty="0"/>
                  <a:t>(</a:t>
                </a:r>
                <a:r>
                  <a:rPr lang="pl-PL" b="1" i="1" dirty="0"/>
                  <a:t>t</a:t>
                </a:r>
                <a:r>
                  <a:rPr lang="pl-PL" b="1" dirty="0"/>
                  <a:t>)</a:t>
                </a:r>
                <a:r>
                  <a:rPr lang="pl-PL" dirty="0"/>
                  <a:t>    – sygnał modulujący  (użyteczny)</a:t>
                </a:r>
              </a:p>
              <a:p>
                <a:pPr marL="0" indent="0">
                  <a:buNone/>
                </a:pPr>
                <a:r>
                  <a:rPr lang="el-GR" b="1" dirty="0">
                    <a:cs typeface="Times New Roman"/>
                  </a:rPr>
                  <a:t>φ</a:t>
                </a:r>
                <a:r>
                  <a:rPr lang="pl-PL" b="1" dirty="0">
                    <a:cs typeface="Times New Roman"/>
                  </a:rPr>
                  <a:t>(</a:t>
                </a:r>
                <a:r>
                  <a:rPr lang="pl-PL" b="1" i="1" dirty="0">
                    <a:cs typeface="Times New Roman"/>
                  </a:rPr>
                  <a:t>t</a:t>
                </a:r>
                <a:r>
                  <a:rPr lang="pl-PL" b="1" dirty="0">
                    <a:cs typeface="Times New Roman"/>
                  </a:rPr>
                  <a:t>)  </a:t>
                </a:r>
                <a:r>
                  <a:rPr lang="pl-PL" dirty="0">
                    <a:latin typeface="Calibri" pitchFamily="34" charset="0"/>
                    <a:cs typeface="Calibri" pitchFamily="34" charset="0"/>
                  </a:rPr>
                  <a:t>–</a:t>
                </a:r>
                <a:r>
                  <a:rPr lang="pl-PL" dirty="0">
                    <a:latin typeface="Times New Roman"/>
                    <a:cs typeface="Times New Roman"/>
                  </a:rPr>
                  <a:t> </a:t>
                </a:r>
                <a:r>
                  <a:rPr lang="pl-PL" dirty="0">
                    <a:latin typeface="+mj-lt"/>
                    <a:cs typeface="Times New Roman"/>
                  </a:rPr>
                  <a:t>sygnał zmodulowany</a:t>
                </a:r>
                <a:endParaRPr lang="pl-PL" i="1" dirty="0">
                  <a:latin typeface="+mj-lt"/>
                </a:endParaRPr>
              </a:p>
              <a:p>
                <a:pPr marL="0" indent="0">
                  <a:buNone/>
                </a:pPr>
                <a:endParaRPr lang="pl-PL" i="1" dirty="0"/>
              </a:p>
              <a:p>
                <a:pPr marL="0" indent="0">
                  <a:buNone/>
                </a:pPr>
                <a:r>
                  <a:rPr lang="el-GR" b="1" dirty="0">
                    <a:cs typeface="Times New Roman"/>
                  </a:rPr>
                  <a:t>φ</a:t>
                </a:r>
                <a:r>
                  <a:rPr lang="pl-PL" b="1" dirty="0">
                    <a:cs typeface="Times New Roman"/>
                  </a:rPr>
                  <a:t>(</a:t>
                </a:r>
                <a:r>
                  <a:rPr lang="pl-PL" b="1" i="1" dirty="0">
                    <a:cs typeface="Times New Roman"/>
                  </a:rPr>
                  <a:t>t</a:t>
                </a:r>
                <a:r>
                  <a:rPr lang="pl-PL" b="1" dirty="0">
                    <a:cs typeface="Times New Roman"/>
                  </a:rPr>
                  <a:t>)= </a:t>
                </a:r>
                <a:r>
                  <a:rPr lang="pl-PL" b="1" i="1" dirty="0">
                    <a:cs typeface="Times New Roman"/>
                  </a:rPr>
                  <a:t>a</a:t>
                </a:r>
                <a:r>
                  <a:rPr lang="pl-PL" b="1" dirty="0">
                    <a:cs typeface="Times New Roman"/>
                  </a:rPr>
                  <a:t>(</a:t>
                </a:r>
                <a:r>
                  <a:rPr lang="pl-PL" b="1" i="1" dirty="0">
                    <a:cs typeface="Times New Roman"/>
                  </a:rPr>
                  <a:t>t</a:t>
                </a:r>
                <a:r>
                  <a:rPr lang="pl-PL" b="1" dirty="0">
                    <a:cs typeface="Times New Roman"/>
                  </a:rPr>
                  <a:t>)cos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l-PL" b="1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pl-PL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 smtClean="0"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pl-PL" b="1" i="1" dirty="0" smtClean="0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pl-PL" b="1" i="1" smtClean="0">
                        <a:latin typeface="Cambria Math"/>
                        <a:ea typeface="Cambria Math"/>
                      </a:rPr>
                      <m:t>𝒕</m:t>
                    </m:r>
                    <m:r>
                      <a:rPr lang="pl-PL" b="1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pl-PL" b="1" i="1" dirty="0"/>
                  <a:t>  </a:t>
                </a:r>
                <a:r>
                  <a:rPr lang="pl-PL" b="1" dirty="0"/>
                  <a:t>- modulacje amplitudy (AM=DSB-LC, DSB-SC, SSB-SC)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r>
                  <a:rPr lang="el-GR" b="1" dirty="0">
                    <a:cs typeface="Times New Roman"/>
                  </a:rPr>
                  <a:t>φ</a:t>
                </a:r>
                <a:r>
                  <a:rPr lang="pl-PL" b="1" dirty="0">
                    <a:cs typeface="Times New Roman"/>
                  </a:rPr>
                  <a:t>(</a:t>
                </a:r>
                <a:r>
                  <a:rPr lang="pl-PL" b="1" i="1" dirty="0">
                    <a:cs typeface="Times New Roman"/>
                  </a:rPr>
                  <a:t>t</a:t>
                </a:r>
                <a:r>
                  <a:rPr lang="pl-PL" b="1" dirty="0">
                    <a:cs typeface="Times New Roman"/>
                  </a:rPr>
                  <a:t>)= </a:t>
                </a:r>
                <a:r>
                  <a:rPr lang="pl-PL" b="1" i="1" dirty="0" err="1">
                    <a:cs typeface="Times New Roman"/>
                  </a:rPr>
                  <a:t>A</a:t>
                </a:r>
                <a:r>
                  <a:rPr lang="pl-PL" b="1" dirty="0" err="1">
                    <a:cs typeface="Times New Roman"/>
                  </a:rPr>
                  <a:t>cos</a:t>
                </a:r>
                <a:r>
                  <a:rPr lang="pl-PL" b="1" dirty="0">
                    <a:cs typeface="Times New Roman"/>
                  </a:rPr>
                  <a:t>[</a:t>
                </a:r>
                <a14:m>
                  <m:oMath xmlns:m="http://schemas.openxmlformats.org/officeDocument/2006/math">
                    <m:r>
                      <a:rPr lang="el-GR" b="1" i="0" smtClean="0">
                        <a:latin typeface="Cambria Math"/>
                      </a:rPr>
                      <m:t>𝛉</m:t>
                    </m:r>
                    <m:r>
                      <m:rPr>
                        <m:nor/>
                      </m:rPr>
                      <a:rPr lang="pl-PL" b="1" i="0" smtClean="0">
                        <a:latin typeface="Cambria Math"/>
                      </a:rPr>
                      <m:t>(</m:t>
                    </m:r>
                    <m:r>
                      <a:rPr lang="pl-PL" b="1" i="1" smtClean="0">
                        <a:latin typeface="Cambria Math"/>
                        <a:ea typeface="Cambria Math"/>
                      </a:rPr>
                      <m:t>𝒕</m:t>
                    </m:r>
                    <m:r>
                      <a:rPr lang="pl-PL" b="1" i="0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pl-PL" b="1" dirty="0"/>
                  <a:t>]</a:t>
                </a:r>
                <a:r>
                  <a:rPr lang="pl-PL" dirty="0"/>
                  <a:t>  </a:t>
                </a:r>
                <a:r>
                  <a:rPr lang="pl-PL" b="1" dirty="0"/>
                  <a:t>- modulacje kąta (PM, FM)</a:t>
                </a: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4713387"/>
              </a:xfrm>
              <a:blipFill>
                <a:blip r:embed="rId2"/>
                <a:stretch>
                  <a:fillRect l="-1852" t="-1552" b="-15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7641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pl-PL" sz="3600" b="1" dirty="0"/>
              <a:t>MODULACJE AMPLITUDY  </a:t>
            </a:r>
            <a:br>
              <a:rPr lang="pl-PL" sz="3600" b="1" dirty="0"/>
            </a:br>
            <a:r>
              <a:rPr lang="pl-PL" sz="3600" b="1" dirty="0"/>
              <a:t>MODULACJA DSB-SC</a:t>
            </a:r>
            <a:br>
              <a:rPr lang="pl-PL" b="1" dirty="0"/>
            </a:br>
            <a:r>
              <a:rPr lang="pl-PL" sz="2800" b="1" dirty="0" err="1"/>
              <a:t>Double-Sideband</a:t>
            </a:r>
            <a:r>
              <a:rPr lang="pl-PL" sz="2800" b="1" dirty="0"/>
              <a:t>, </a:t>
            </a:r>
            <a:r>
              <a:rPr lang="pl-PL" sz="2800" b="1" dirty="0" err="1"/>
              <a:t>Suppressed</a:t>
            </a:r>
            <a:r>
              <a:rPr lang="pl-PL" sz="2800" b="1" dirty="0"/>
              <a:t>-Carrier</a:t>
            </a:r>
            <a:br>
              <a:rPr lang="pl-PL" sz="2800" b="1" dirty="0"/>
            </a:br>
            <a:r>
              <a:rPr lang="pl-PL" sz="2800" b="1" dirty="0"/>
              <a:t>(Dwuwstęgowa bez fali nośnej)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466037"/>
                <a:ext cx="8229600" cy="4137323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l-GR" dirty="0">
                    <a:cs typeface="Times New Roman"/>
                  </a:rPr>
                  <a:t>φ</a:t>
                </a:r>
                <a:r>
                  <a:rPr lang="pl-PL" dirty="0">
                    <a:cs typeface="Times New Roman"/>
                  </a:rPr>
                  <a:t>(</a:t>
                </a:r>
                <a:r>
                  <a:rPr lang="pl-PL" i="1" dirty="0">
                    <a:cs typeface="Times New Roman"/>
                  </a:rPr>
                  <a:t>t</a:t>
                </a:r>
                <a:r>
                  <a:rPr lang="pl-PL" dirty="0">
                    <a:cs typeface="Times New Roman"/>
                  </a:rPr>
                  <a:t>)= </a:t>
                </a:r>
                <a:r>
                  <a:rPr lang="pl-PL" i="1" dirty="0">
                    <a:cs typeface="Times New Roman"/>
                  </a:rPr>
                  <a:t>a</a:t>
                </a:r>
                <a:r>
                  <a:rPr lang="pl-PL" dirty="0">
                    <a:cs typeface="Times New Roman"/>
                  </a:rPr>
                  <a:t>(</a:t>
                </a:r>
                <a:r>
                  <a:rPr lang="pl-PL" i="1" dirty="0">
                    <a:cs typeface="Times New Roman"/>
                  </a:rPr>
                  <a:t>t</a:t>
                </a:r>
                <a:r>
                  <a:rPr lang="pl-PL" dirty="0">
                    <a:cs typeface="Times New Roman"/>
                  </a:rPr>
                  <a:t>)cos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l-PL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pl-PL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b="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800" b="1" i="1" smtClean="0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800" b="1" dirty="0">
                            <a:cs typeface="Times New Roman"/>
                          </a:rPr>
                          <m:t>φ</m:t>
                        </m:r>
                      </m:e>
                      <m:sub>
                        <m:r>
                          <a:rPr lang="pl-PL" sz="2800" b="1" i="1" smtClean="0">
                            <a:latin typeface="Cambria Math"/>
                            <a:cs typeface="Times New Roman"/>
                          </a:rPr>
                          <m:t>𝑫𝑺𝑩</m:t>
                        </m:r>
                        <m:r>
                          <a:rPr lang="pl-PL" sz="2800" b="1" i="1" smtClean="0">
                            <a:latin typeface="Cambria Math"/>
                            <a:cs typeface="Times New Roman"/>
                          </a:rPr>
                          <m:t>−</m:t>
                        </m:r>
                        <m:r>
                          <a:rPr lang="pl-PL" sz="2800" b="1" i="1" smtClean="0">
                            <a:latin typeface="Cambria Math"/>
                            <a:cs typeface="Times New Roman"/>
                          </a:rPr>
                          <m:t>𝑺𝑪</m:t>
                        </m:r>
                      </m:sub>
                    </m:sSub>
                  </m:oMath>
                </a14:m>
                <a:r>
                  <a:rPr lang="pl-PL" b="1" dirty="0">
                    <a:cs typeface="Times New Roman"/>
                  </a:rPr>
                  <a:t>(</a:t>
                </a:r>
                <a:r>
                  <a:rPr lang="pl-PL" b="1" i="1" dirty="0">
                    <a:cs typeface="Times New Roman"/>
                  </a:rPr>
                  <a:t>t</a:t>
                </a:r>
                <a:r>
                  <a:rPr lang="pl-PL" b="1" dirty="0">
                    <a:cs typeface="Times New Roman"/>
                  </a:rPr>
                  <a:t>)= </a:t>
                </a:r>
                <a:r>
                  <a:rPr lang="pl-PL" b="1" i="1" dirty="0">
                    <a:cs typeface="Times New Roman"/>
                  </a:rPr>
                  <a:t>f</a:t>
                </a:r>
                <a:r>
                  <a:rPr lang="pl-PL" b="1" dirty="0">
                    <a:cs typeface="Times New Roman"/>
                  </a:rPr>
                  <a:t>(</a:t>
                </a:r>
                <a:r>
                  <a:rPr lang="pl-PL" b="1" i="1" dirty="0">
                    <a:cs typeface="Times New Roman"/>
                  </a:rPr>
                  <a:t>t</a:t>
                </a:r>
                <a:r>
                  <a:rPr lang="pl-PL" b="1" dirty="0">
                    <a:cs typeface="Times New Roman"/>
                  </a:rPr>
                  <a:t>)cos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l-PL" b="1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pl-PL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 smtClean="0"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pl-PL" b="1" i="1" dirty="0" smtClean="0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pl-PL" b="1" i="1" smtClean="0">
                        <a:latin typeface="Cambria Math"/>
                        <a:ea typeface="Cambria Math"/>
                      </a:rPr>
                      <m:t>𝒕</m:t>
                    </m:r>
                    <m:r>
                      <a:rPr lang="pl-PL" b="1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b="1" dirty="0">
                  <a:ea typeface="Cambria Math"/>
                </a:endParaRPr>
              </a:p>
              <a:p>
                <a:pPr marL="0" indent="0" algn="ctr">
                  <a:buNone/>
                </a:pPr>
                <a:endParaRPr lang="pl-PL" dirty="0"/>
              </a:p>
              <a:p>
                <a:pPr marL="0" indent="0" algn="just">
                  <a:buNone/>
                </a:pPr>
                <a:r>
                  <a:rPr lang="pl-PL" dirty="0"/>
                  <a:t>Jeżeli </a:t>
                </a:r>
                <a14:m>
                  <m:oMath xmlns:m="http://schemas.openxmlformats.org/officeDocument/2006/math">
                    <m:r>
                      <a:rPr lang="pl-PL" b="0" i="0" smtClean="0">
                        <a:latin typeface="Cambria Math"/>
                      </a:rPr>
                      <m:t>   </m:t>
                    </m:r>
                    <m:r>
                      <a:rPr lang="pl-PL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↔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𝐹</m:t>
                    </m:r>
                    <m:d>
                      <m:dPr>
                        <m:ctrlPr>
                          <a:rPr lang="pl-PL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pl-PL" dirty="0">
                    <a:ea typeface="Cambria Math"/>
                  </a:rPr>
                  <a:t>, to 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dirty="0" smtClean="0">
                          <a:cs typeface="Times New Roman"/>
                        </a:rPr>
                        <m:t>φ</m:t>
                      </m:r>
                      <m:r>
                        <m:rPr>
                          <m:nor/>
                        </m:rPr>
                        <a:rPr lang="pl-PL" dirty="0" smtClean="0">
                          <a:cs typeface="Times New Roman"/>
                        </a:rPr>
                        <m:t>(</m:t>
                      </m:r>
                      <m:r>
                        <m:rPr>
                          <m:nor/>
                        </m:rPr>
                        <a:rPr lang="pl-PL" i="1" dirty="0" smtClean="0">
                          <a:cs typeface="Times New Roman"/>
                        </a:rPr>
                        <m:t>t</m:t>
                      </m:r>
                      <m:r>
                        <m:rPr>
                          <m:nor/>
                        </m:rPr>
                        <a:rPr lang="pl-PL" dirty="0" smtClean="0">
                          <a:cs typeface="Times New Roman"/>
                        </a:rPr>
                        <m:t>)</m:t>
                      </m:r>
                      <m:r>
                        <a:rPr lang="pl-PL" i="1" dirty="0" smtClean="0">
                          <a:latin typeface="Cambria Math"/>
                          <a:ea typeface="Cambria Math"/>
                          <a:cs typeface="Times New Roman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  <a:ea typeface="Cambria Math"/>
                        </a:rPr>
                        <m:t>Φ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𝐹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pl-PL" dirty="0">
                  <a:ea typeface="Cambria Math"/>
                </a:endParaRPr>
              </a:p>
              <a:p>
                <a:pPr marL="0" indent="0" algn="just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466037"/>
                <a:ext cx="8229600" cy="4137323"/>
              </a:xfrm>
              <a:blipFill>
                <a:blip r:embed="rId2"/>
                <a:stretch>
                  <a:fillRect l="-1852" t="-177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2112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MODULATOR DSB-SC</a:t>
            </a:r>
            <a:endParaRPr lang="pl-PL" sz="36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88339"/>
            <a:ext cx="7488832" cy="5419759"/>
          </a:xfrm>
        </p:spPr>
      </p:pic>
    </p:spTree>
    <p:extLst>
      <p:ext uri="{BB962C8B-B14F-4D97-AF65-F5344CB8AC3E}">
        <p14:creationId xmlns:p14="http://schemas.microsoft.com/office/powerpoint/2010/main" val="2951837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pl-PL" sz="3600" b="1" dirty="0"/>
              <a:t>DEMODULACJA (DETEKTCJA) DSB-SC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4726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pl-PL" b="1" dirty="0">
                  <a:cs typeface="Times New Roman"/>
                </a:endParaRPr>
              </a:p>
              <a:p>
                <a:pPr marL="0" indent="0">
                  <a:buNone/>
                </a:pPr>
                <a:endParaRPr lang="pl-PL" b="1" dirty="0">
                  <a:cs typeface="Times New Roman"/>
                </a:endParaRPr>
              </a:p>
              <a:p>
                <a:pPr marL="0" indent="0">
                  <a:buNone/>
                </a:pPr>
                <a:endParaRPr lang="pl-PL" b="1" dirty="0">
                  <a:cs typeface="Times New Roman"/>
                </a:endParaRPr>
              </a:p>
              <a:p>
                <a:pPr marL="0" indent="0">
                  <a:buNone/>
                </a:pPr>
                <a:endParaRPr lang="pl-PL" b="1" dirty="0">
                  <a:cs typeface="Times New Roman"/>
                </a:endParaRPr>
              </a:p>
              <a:p>
                <a:pPr marL="0" indent="0">
                  <a:buNone/>
                </a:pPr>
                <a:endParaRPr lang="pl-PL" b="1" dirty="0">
                  <a:cs typeface="Times New Roman"/>
                </a:endParaRPr>
              </a:p>
              <a:p>
                <a:pPr marL="0" indent="0">
                  <a:buNone/>
                </a:pPr>
                <a:endParaRPr lang="pl-PL" b="1" dirty="0">
                  <a:cs typeface="Times New Roman"/>
                </a:endParaRPr>
              </a:p>
              <a:p>
                <a:pPr marL="0" indent="0">
                  <a:buNone/>
                </a:pPr>
                <a:endParaRPr lang="pl-PL" sz="2800" dirty="0">
                  <a:cs typeface="Times New Roman"/>
                </a:endParaRPr>
              </a:p>
              <a:p>
                <a:pPr marL="0" indent="0">
                  <a:buNone/>
                </a:pPr>
                <a:r>
                  <a:rPr lang="el-GR" sz="2800" dirty="0">
                    <a:cs typeface="Times New Roman"/>
                  </a:rPr>
                  <a:t>φ</a:t>
                </a:r>
                <a:r>
                  <a:rPr lang="pl-PL" sz="2800" dirty="0">
                    <a:cs typeface="Times New Roman"/>
                  </a:rPr>
                  <a:t>(</a:t>
                </a:r>
                <a:r>
                  <a:rPr lang="pl-PL" sz="2800" i="1" dirty="0">
                    <a:cs typeface="Times New Roman"/>
                  </a:rPr>
                  <a:t>t</a:t>
                </a:r>
                <a:r>
                  <a:rPr lang="pl-PL" sz="2800" dirty="0">
                    <a:cs typeface="Times New Roman"/>
                  </a:rPr>
                  <a:t>)cos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l-PL" sz="280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pl-PL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800" b="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sz="2800" b="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sz="2800" b="0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pl-PL" sz="2800" b="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pl-PL" sz="2800" dirty="0">
                    <a:cs typeface="Times New Roman"/>
                  </a:rPr>
                  <a:t>= </a:t>
                </a:r>
                <a:r>
                  <a:rPr lang="pl-PL" sz="2800" i="1" dirty="0">
                    <a:cs typeface="Times New Roman"/>
                  </a:rPr>
                  <a:t>f</a:t>
                </a:r>
                <a:r>
                  <a:rPr lang="pl-PL" sz="2800" dirty="0">
                    <a:cs typeface="Times New Roman"/>
                  </a:rPr>
                  <a:t>(</a:t>
                </a:r>
                <a:r>
                  <a:rPr lang="pl-PL" sz="2800" i="1" dirty="0">
                    <a:cs typeface="Times New Roman"/>
                  </a:rPr>
                  <a:t>t</a:t>
                </a:r>
                <a:r>
                  <a:rPr lang="pl-PL" sz="2800" dirty="0">
                    <a:cs typeface="Times New Roman"/>
                  </a:rPr>
                  <a:t>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pl-PL" sz="2800" b="0" i="0" smtClean="0">
                            <a:latin typeface="Cambria Math"/>
                          </a:rPr>
                          <m:t>cos</m:t>
                        </m:r>
                      </m:e>
                      <m:sup>
                        <m:r>
                          <a:rPr lang="pl-PL" sz="280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pl-PL" sz="280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pl-PL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800" b="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sz="2800" b="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pl-PL" sz="2800" b="0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pl-PL" sz="2800" b="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pl-PL" sz="2800" dirty="0">
                    <a:ea typeface="Cambria Math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pl-PL" sz="2800" b="0" i="1" dirty="0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pl-PL" sz="28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pl-PL" sz="2800" b="0" i="1" dirty="0" smtClean="0">
                        <a:latin typeface="Cambria Math"/>
                        <a:ea typeface="Cambria Math"/>
                      </a:rPr>
                      <m:t>𝑓</m:t>
                    </m:r>
                    <m:d>
                      <m:dPr>
                        <m:ctrlPr>
                          <a:rPr lang="pl-PL" sz="28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sz="2800" b="0" i="1" dirty="0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pl-PL" sz="2800" b="0" i="1" dirty="0" smtClean="0">
                        <a:latin typeface="Cambria Math"/>
                        <a:ea typeface="Cambria Math"/>
                      </a:rPr>
                      <m:t>+</m:t>
                    </m:r>
                    <m:f>
                      <m:fPr>
                        <m:ctrlPr>
                          <a:rPr lang="pl-PL" sz="28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pl-PL" sz="2800" b="0" i="1" dirty="0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pl-PL" sz="28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pl-PL" sz="2800" b="0" i="1" dirty="0" smtClean="0">
                        <a:latin typeface="Cambria Math"/>
                        <a:ea typeface="Cambria Math"/>
                      </a:rPr>
                      <m:t>𝑓</m:t>
                    </m:r>
                    <m:d>
                      <m:dPr>
                        <m:ctrlPr>
                          <a:rPr lang="pl-PL" sz="28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sz="2800" b="0" i="1" dirty="0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pl-PL" sz="2800" b="0" i="1" dirty="0" smtClean="0">
                        <a:latin typeface="Cambria Math"/>
                        <a:ea typeface="Cambria Math"/>
                      </a:rPr>
                      <m:t>𝑐𝑜𝑠</m:t>
                    </m:r>
                    <m:r>
                      <a:rPr lang="pl-PL" sz="2800" b="0" i="1" dirty="0" smtClean="0">
                        <a:latin typeface="Cambria Math"/>
                        <a:ea typeface="Cambria Math"/>
                      </a:rPr>
                      <m:t>2</m:t>
                    </m:r>
                    <m:sSub>
                      <m:sSubPr>
                        <m:ctrlPr>
                          <a:rPr lang="pl-PL" sz="28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pl-PL" sz="2800" b="0" i="1" dirty="0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sz="2800" b="0" i="1" dirty="0" smtClean="0">
                            <a:latin typeface="Cambria Math"/>
                            <a:ea typeface="Cambria Math"/>
                          </a:rPr>
                          <m:t>𝑐</m:t>
                        </m:r>
                      </m:sub>
                    </m:sSub>
                    <m:r>
                      <a:rPr lang="pl-PL" sz="2800" b="0" i="1" dirty="0" smtClean="0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endParaRPr lang="pl-PL" sz="2800" b="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i="1" smtClean="0">
                          <a:latin typeface="Cambria Math"/>
                          <a:ea typeface="Cambria Math"/>
                        </a:rPr>
                        <m:t>ℱ</m:t>
                      </m:r>
                      <m:r>
                        <a:rPr lang="pl-PL" sz="2400" b="0" i="1" smtClean="0">
                          <a:latin typeface="Cambria Math"/>
                          <a:ea typeface="Cambria Math"/>
                        </a:rPr>
                        <m:t>{</m:t>
                      </m:r>
                      <m:r>
                        <m:rPr>
                          <m:nor/>
                        </m:rPr>
                        <a:rPr lang="el-GR" sz="2400" dirty="0">
                          <a:cs typeface="Times New Roman"/>
                        </a:rPr>
                        <m:t>φ</m:t>
                      </m:r>
                      <m:r>
                        <m:rPr>
                          <m:nor/>
                        </m:rPr>
                        <a:rPr lang="pl-PL" sz="2400" dirty="0">
                          <a:cs typeface="Times New Roman"/>
                        </a:rPr>
                        <m:t>(</m:t>
                      </m:r>
                      <m:r>
                        <m:rPr>
                          <m:nor/>
                        </m:rPr>
                        <a:rPr lang="pl-PL" sz="2400" i="1" dirty="0">
                          <a:cs typeface="Times New Roman"/>
                        </a:rPr>
                        <m:t>t</m:t>
                      </m:r>
                      <m:r>
                        <m:rPr>
                          <m:nor/>
                        </m:rPr>
                        <a:rPr lang="pl-PL" sz="2400" dirty="0">
                          <a:cs typeface="Times New Roman"/>
                        </a:rPr>
                        <m:t>)</m:t>
                      </m:r>
                      <m:r>
                        <m:rPr>
                          <m:nor/>
                        </m:rPr>
                        <a:rPr lang="pl-PL" sz="2400" dirty="0">
                          <a:cs typeface="Times New Roman"/>
                        </a:rPr>
                        <m:t>cos</m:t>
                      </m:r>
                      <m:r>
                        <m:rPr>
                          <m:nor/>
                        </m:rPr>
                        <a:rPr lang="pl-PL" sz="240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pl-PL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pl-PL" sz="2400" i="1" dirty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pl-PL" sz="2400" i="1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m:rPr>
                          <m:nor/>
                        </m:rPr>
                        <a:rPr lang="pl-PL" sz="2400" b="0" i="0" smtClean="0">
                          <a:latin typeface="Cambria Math"/>
                          <a:ea typeface="Cambria Math"/>
                        </a:rPr>
                        <m:t>}</m:t>
                      </m:r>
                      <m:r>
                        <m:rPr>
                          <m:nor/>
                        </m:rPr>
                        <a:rPr lang="pl-PL" sz="2400" dirty="0">
                          <a:cs typeface="Times New Roman"/>
                        </a:rPr>
                        <m:t>=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l-PL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sz="2400" b="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pl-PL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d>
                      <m:r>
                        <a:rPr lang="pl-PL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pl-PL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pl-PL" sz="2400" i="1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sz="24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pl-PL" sz="2400" i="1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pl-PL" sz="24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pl-PL" sz="2400" i="1">
                          <a:latin typeface="Cambria Math"/>
                          <a:ea typeface="Cambria Math"/>
                        </a:rPr>
                        <m:t>𝐹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pl-PL" sz="24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l-PL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pl-PL" sz="2400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pl-PL" sz="2400" dirty="0">
                  <a:ea typeface="Cambria Math"/>
                </a:endParaRPr>
              </a:p>
              <a:p>
                <a:pPr marL="0" indent="0">
                  <a:buNone/>
                </a:pPr>
                <a:endParaRPr lang="pl-PL" sz="28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472608"/>
              </a:xfrm>
              <a:blipFill rotWithShape="1">
                <a:blip r:embed="rId2"/>
                <a:stretch>
                  <a:fillRect l="-148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E:\Teksty Word\Dydaktyka\TMKT\IMG_0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6120680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28403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692</Words>
  <Application>Microsoft Office PowerPoint</Application>
  <PresentationFormat>Pokaz na ekranie (4:3)</PresentationFormat>
  <Paragraphs>83</Paragraphs>
  <Slides>17</Slides>
  <Notes>2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Times New Roman</vt:lpstr>
      <vt:lpstr>Motyw pakietu Office</vt:lpstr>
      <vt:lpstr>Equation.DSMT4</vt:lpstr>
      <vt:lpstr>Sygnały i Systemy (SYSY)</vt:lpstr>
      <vt:lpstr>Widmo sygnałów nieokresowych – widmo ciągłe = transformata Fouriera</vt:lpstr>
      <vt:lpstr>Właściwości transformaty Fouriera</vt:lpstr>
      <vt:lpstr>Filtracja analogowa</vt:lpstr>
      <vt:lpstr>MODULACJE </vt:lpstr>
      <vt:lpstr>RODZAJE MODULACJI ANALOGOWYCH</vt:lpstr>
      <vt:lpstr>MODULACJE AMPLITUDY   MODULACJA DSB-SC Double-Sideband, Suppressed-Carrier (Dwuwstęgowa bez fali nośnej)</vt:lpstr>
      <vt:lpstr>MODULATOR DSB-SC</vt:lpstr>
      <vt:lpstr>DEMODULACJA (DETEKTCJA) DSB-SC</vt:lpstr>
      <vt:lpstr>DEMODULACJA DSB-SC REALNA</vt:lpstr>
      <vt:lpstr>MODULACJA SSB-SC Single-Sideband, Suppressed-Carrier (Jednowstęgowa bez fali nośnej)</vt:lpstr>
      <vt:lpstr>MODULACJA DSB-LC (pot. AM) Double-Sideband, Large-Carrier (Dwuwstęgowa z falą nośną)</vt:lpstr>
      <vt:lpstr>MODULACJA DSB-LC (AM)</vt:lpstr>
      <vt:lpstr>MODULACJA DSB-LC (AM)</vt:lpstr>
      <vt:lpstr>MODULACJA DSB-LC (AM)</vt:lpstr>
      <vt:lpstr>DEMODULACJA DSB-LC (AM)</vt:lpstr>
      <vt:lpstr>MODULACJA DSB-LC (AM) Efektywność (sprawność) transmisji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Podstawy Przetwarzania Sygnałów (PSYG)</dc:title>
  <dc:creator>Użytkownik systemu Windows</dc:creator>
  <cp:lastModifiedBy>Jakubiak Andrzej</cp:lastModifiedBy>
  <cp:revision>121</cp:revision>
  <dcterms:created xsi:type="dcterms:W3CDTF">2020-10-15T09:37:05Z</dcterms:created>
  <dcterms:modified xsi:type="dcterms:W3CDTF">2021-03-15T18:53:04Z</dcterms:modified>
</cp:coreProperties>
</file>