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8" r:id="rId3"/>
    <p:sldId id="272" r:id="rId4"/>
    <p:sldId id="277" r:id="rId5"/>
    <p:sldId id="279" r:id="rId6"/>
    <p:sldId id="299" r:id="rId7"/>
    <p:sldId id="285" r:id="rId8"/>
    <p:sldId id="286" r:id="rId9"/>
    <p:sldId id="294" r:id="rId10"/>
    <p:sldId id="300" r:id="rId11"/>
    <p:sldId id="297" r:id="rId12"/>
    <p:sldId id="296" r:id="rId13"/>
    <p:sldId id="298" r:id="rId14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66" y="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7272A0-00F4-4EB5-A904-2649CB64D0F1}" type="datetimeFigureOut">
              <a:rPr lang="pl-PL" smtClean="0"/>
              <a:t>15.03.2021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7D01DE-C46B-4D8F-9D4A-966C1615D25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6707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7D01DE-C46B-4D8F-9D4A-966C1615D259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8529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6351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8271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55508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064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2532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2130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2264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6012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71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8261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9073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2B779-BA7E-4329-A6CB-B3AF29C4FB99}" type="datetimeFigureOut">
              <a:rPr lang="pl-PL" smtClean="0"/>
              <a:pPr/>
              <a:t>15.03.2021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344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5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image" Target="../media/image12.wmf"/><Relationship Id="rId7" Type="http://schemas.openxmlformats.org/officeDocument/2006/relationships/image" Target="../media/image1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9.bin"/><Relationship Id="rId9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/>
              <a:t>Sygnały i Systemy</a:t>
            </a:r>
            <a:br>
              <a:rPr lang="pl-PL" b="1" dirty="0"/>
            </a:br>
            <a:r>
              <a:rPr lang="pl-PL" b="1" dirty="0"/>
              <a:t>(SYSY)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b="1" dirty="0">
                <a:solidFill>
                  <a:schemeClr val="tx1"/>
                </a:solidFill>
              </a:rPr>
              <a:t>Wykład 5</a:t>
            </a:r>
          </a:p>
        </p:txBody>
      </p:sp>
    </p:spTree>
    <p:extLst>
      <p:ext uri="{BB962C8B-B14F-4D97-AF65-F5344CB8AC3E}">
        <p14:creationId xmlns:p14="http://schemas.microsoft.com/office/powerpoint/2010/main" val="21659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44F4309-549C-42BD-82FA-98D0E59D2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464" y="550973"/>
            <a:ext cx="8229600" cy="778098"/>
          </a:xfrm>
        </p:spPr>
        <p:txBody>
          <a:bodyPr>
            <a:normAutofit/>
          </a:bodyPr>
          <a:lstStyle/>
          <a:p>
            <a:r>
              <a:rPr lang="pl-PL" sz="4000" b="1" dirty="0"/>
              <a:t>Filtracja analogowa c. d.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id="{E228BCCC-252A-4ECE-A988-54E4C195F7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28800"/>
                <a:ext cx="8229600" cy="4713387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:r>
                  <a:rPr lang="pl-PL" sz="3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el-GR" sz="3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:r>
                  <a:rPr lang="pl-PL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pl-PL" sz="3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pl-PL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		  </a:t>
                </a:r>
                <a:r>
                  <a:rPr lang="pl-PL" sz="3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odpowiedź impulsowa  </a:t>
                </a:r>
                <a:r>
                  <a:rPr lang="pl-PL" sz="3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pl-PL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pl-PL" sz="36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pl-PL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0" indent="0">
                  <a:buNone/>
                </a:pPr>
                <a:r>
                  <a:rPr lang="pl-P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 x(t)</a:t>
                </a:r>
                <a:r>
                  <a:rPr lang="pl-PL" sz="3600" i="1" dirty="0"/>
                  <a:t>	    </a:t>
                </a:r>
                <a:endParaRPr lang="pl-PL" sz="36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pl-P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X(</a:t>
                </a:r>
                <a:r>
                  <a:rPr lang="el-GR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pl-PL" sz="3600" i="1" dirty="0"/>
                  <a:t>)		           </a:t>
                </a:r>
                <a:r>
                  <a:rPr lang="pl-PL" sz="3600" b="1" i="1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kumimoji="0" lang="pl-PL" sz="36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(</a:t>
                </a:r>
                <a:r>
                  <a:rPr kumimoji="0" lang="el-GR" sz="36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ω</a:t>
                </a:r>
                <a:r>
                  <a:rPr kumimoji="0" lang="pl-PL" sz="36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 = </a:t>
                </a:r>
                <a:r>
                  <a:rPr lang="pl-P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X(</a:t>
                </a:r>
                <a:r>
                  <a:rPr lang="el-GR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pl-PL" sz="3600" i="1" dirty="0"/>
                  <a:t>)·</a:t>
                </a:r>
                <a:r>
                  <a:rPr lang="pl-P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H(</a:t>
                </a:r>
                <a:r>
                  <a:rPr lang="el-GR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pl-P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0" indent="0">
                  <a:buNone/>
                </a:pPr>
                <a:r>
                  <a:rPr lang="pl-PL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H(</a:t>
                </a:r>
                <a:r>
                  <a:rPr lang="el-GR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pl-PL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– </a:t>
                </a:r>
                <a:r>
                  <a:rPr lang="pl-PL" sz="3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transmitancja systemu (charakterystyka częstotliwościowa filtru)</a:t>
                </a:r>
              </a:p>
              <a:p>
                <a:pPr marL="0" indent="0">
                  <a:buNone/>
                </a:pPr>
                <a:r>
                  <a:rPr lang="pl-P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H(</a:t>
                </a:r>
                <a:r>
                  <a:rPr lang="el-GR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pl-P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:r>
                  <a:rPr lang="pl-PL" sz="3600" b="1" dirty="0"/>
                  <a:t>ℱ {</a:t>
                </a:r>
                <a:r>
                  <a:rPr lang="pl-PL" sz="3600" b="1" i="1" dirty="0"/>
                  <a:t>h(t)}</a:t>
                </a:r>
                <a:r>
                  <a:rPr lang="pl-P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 H(</a:t>
                </a:r>
                <a:r>
                  <a:rPr lang="el-GR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ω</a:t>
                </a:r>
                <a:r>
                  <a:rPr lang="pl-PL" sz="36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l-PL" sz="4000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4000" b="0" i="1" dirty="0">
                            <a:latin typeface="Cambria Math" panose="02040503050406030204" pitchFamily="18" charset="0"/>
                          </a:rPr>
                          <m:t>𝑌</m:t>
                        </m:r>
                        <m:d>
                          <m:dPr>
                            <m:ctrlPr>
                              <a:rPr lang="pl-PL" sz="4000" i="1" dirty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sz="4000" b="0" i="1" dirty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</m:num>
                      <m:den>
                        <m:r>
                          <a:rPr lang="pl-PL" sz="4000" b="0" i="1" dirty="0">
                            <a:latin typeface="Cambria Math" panose="02040503050406030204" pitchFamily="18" charset="0"/>
                          </a:rPr>
                          <m:t>𝑋</m:t>
                        </m:r>
                        <m:d>
                          <m:dPr>
                            <m:ctrlPr>
                              <a:rPr lang="pl-PL" sz="4000" i="1" dirty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sz="4000" b="0" i="1" dirty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</m:den>
                    </m:f>
                  </m:oMath>
                </a14:m>
                <a:r>
                  <a:rPr lang="pl-PL" sz="3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	</a:t>
                </a:r>
                <a:endParaRPr lang="pl-PL" dirty="0"/>
              </a:p>
            </p:txBody>
          </p:sp>
        </mc:Choice>
        <mc:Fallback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id="{E228BCCC-252A-4ECE-A988-54E4C195F7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28800"/>
                <a:ext cx="8229600" cy="4713387"/>
              </a:xfrm>
              <a:blipFill>
                <a:blip r:embed="rId2"/>
                <a:stretch>
                  <a:fillRect l="-1704" t="-194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Obiekt 3">
            <a:extLst>
              <a:ext uri="{FF2B5EF4-FFF2-40B4-BE49-F238E27FC236}">
                <a16:creationId xmlns:a16="http://schemas.microsoft.com/office/drawing/2014/main" id="{662DF58B-A26F-44A9-9EAD-6690B13AF5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6869138"/>
              </p:ext>
            </p:extLst>
          </p:nvPr>
        </p:nvGraphicFramePr>
        <p:xfrm>
          <a:off x="4355976" y="2204864"/>
          <a:ext cx="3672351" cy="64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1129810" imgH="203112" progId="Equation.DSMT4">
                  <p:embed/>
                </p:oleObj>
              </mc:Choice>
              <mc:Fallback>
                <p:oleObj r:id="rId3" imgW="1129810" imgH="203112" progId="Equation.DSMT4">
                  <p:embed/>
                  <p:pic>
                    <p:nvPicPr>
                      <p:cNvPr id="9" name="Obiekt 8">
                        <a:extLst>
                          <a:ext uri="{FF2B5EF4-FFF2-40B4-BE49-F238E27FC236}">
                            <a16:creationId xmlns:a16="http://schemas.microsoft.com/office/drawing/2014/main" id="{DB960A2E-21EB-49F1-995E-60F50E6945A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2204864"/>
                        <a:ext cx="3672351" cy="6480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Łącznik prosty ze strzałką 5">
            <a:extLst>
              <a:ext uri="{FF2B5EF4-FFF2-40B4-BE49-F238E27FC236}">
                <a16:creationId xmlns:a16="http://schemas.microsoft.com/office/drawing/2014/main" id="{DC09CE05-8CE0-4D13-936F-BFAE682C4857}"/>
              </a:ext>
            </a:extLst>
          </p:cNvPr>
          <p:cNvCxnSpPr>
            <a:cxnSpLocks/>
          </p:cNvCxnSpPr>
          <p:nvPr/>
        </p:nvCxnSpPr>
        <p:spPr>
          <a:xfrm>
            <a:off x="2339752" y="1988840"/>
            <a:ext cx="10081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Łącznik prosty ze strzałką 9">
            <a:extLst>
              <a:ext uri="{FF2B5EF4-FFF2-40B4-BE49-F238E27FC236}">
                <a16:creationId xmlns:a16="http://schemas.microsoft.com/office/drawing/2014/main" id="{3567FFD2-ECB5-46F0-B2FF-FD64DC1962A8}"/>
              </a:ext>
            </a:extLst>
          </p:cNvPr>
          <p:cNvCxnSpPr>
            <a:cxnSpLocks/>
          </p:cNvCxnSpPr>
          <p:nvPr/>
        </p:nvCxnSpPr>
        <p:spPr>
          <a:xfrm>
            <a:off x="2627784" y="2528895"/>
            <a:ext cx="15121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Łącznik prosty ze strzałką 13">
            <a:extLst>
              <a:ext uri="{FF2B5EF4-FFF2-40B4-BE49-F238E27FC236}">
                <a16:creationId xmlns:a16="http://schemas.microsoft.com/office/drawing/2014/main" id="{C8D12D4A-BEF4-459A-91C5-D0C054B2A530}"/>
              </a:ext>
            </a:extLst>
          </p:cNvPr>
          <p:cNvCxnSpPr>
            <a:cxnSpLocks/>
          </p:cNvCxnSpPr>
          <p:nvPr/>
        </p:nvCxnSpPr>
        <p:spPr>
          <a:xfrm>
            <a:off x="2627784" y="3140968"/>
            <a:ext cx="15121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1845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5882F5D-D48C-44C9-9C3A-3ECB921C2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2646"/>
            <a:ext cx="8229600" cy="706091"/>
          </a:xfrm>
        </p:spPr>
        <p:txBody>
          <a:bodyPr>
            <a:normAutofit fontScale="90000"/>
          </a:bodyPr>
          <a:lstStyle/>
          <a:p>
            <a:r>
              <a:rPr lang="pl-PL" b="1" dirty="0"/>
              <a:t>Filtry analogowe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4F2FEF0-09EE-46CF-ABCC-BEA63EB96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124744"/>
            <a:ext cx="7787208" cy="5733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/>
              <a:t> 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sz="2800" dirty="0"/>
              <a:t>Filtr dolnopasmowy	     Filtr </a:t>
            </a:r>
            <a:r>
              <a:rPr lang="pl-PL" sz="2800" dirty="0" err="1"/>
              <a:t>górnopasmowy</a:t>
            </a:r>
            <a:endParaRPr lang="pl-PL" sz="2800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sz="2800" dirty="0"/>
          </a:p>
          <a:p>
            <a:pPr marL="0" indent="0">
              <a:buNone/>
            </a:pPr>
            <a:r>
              <a:rPr lang="pl-PL" sz="2800" dirty="0"/>
              <a:t>	   Filtr pasmowy (</a:t>
            </a:r>
            <a:r>
              <a:rPr lang="pl-PL" sz="2800" dirty="0" err="1"/>
              <a:t>środkowopasmowy</a:t>
            </a:r>
            <a:r>
              <a:rPr lang="pl-PL" sz="2800" dirty="0"/>
              <a:t>)</a:t>
            </a:r>
          </a:p>
          <a:p>
            <a:pPr marL="0" indent="0">
              <a:buNone/>
            </a:pPr>
            <a:r>
              <a:rPr lang="pl-PL" b="1" i="1" dirty="0"/>
              <a:t>W=2</a:t>
            </a:r>
            <a:r>
              <a:rPr lang="el-GR" b="1" i="1" dirty="0"/>
              <a:t>π</a:t>
            </a:r>
            <a:r>
              <a:rPr lang="pl-PL" b="1" i="1" dirty="0"/>
              <a:t>B  - pasmo filtru w </a:t>
            </a:r>
            <a:r>
              <a:rPr lang="pl-PL" b="1" i="1" dirty="0" err="1"/>
              <a:t>rd</a:t>
            </a:r>
            <a:r>
              <a:rPr lang="pl-PL" b="1" i="1" dirty="0"/>
              <a:t>/s    (B w </a:t>
            </a:r>
            <a:r>
              <a:rPr lang="pl-PL" b="1" i="1" dirty="0" err="1"/>
              <a:t>Hz</a:t>
            </a:r>
            <a:r>
              <a:rPr lang="pl-PL" b="1" i="1" dirty="0"/>
              <a:t>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ACD5A56-760F-4C05-BFE4-BFE3E2704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34" y="963353"/>
            <a:ext cx="8045860" cy="4536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6300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C51A612-86B1-4AF7-B80F-C781AD3C7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Idealny filtr prostokątny</a:t>
            </a:r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3B18FA65-0DBD-42FA-BE8F-BB8D962A90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52" y="1340768"/>
            <a:ext cx="8579296" cy="2714443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pole tekstowe 5">
                <a:extLst>
                  <a:ext uri="{FF2B5EF4-FFF2-40B4-BE49-F238E27FC236}">
                    <a16:creationId xmlns:a16="http://schemas.microsoft.com/office/drawing/2014/main" id="{00526B35-E6A7-4150-8F73-1D151201E9C7}"/>
                  </a:ext>
                </a:extLst>
              </p:cNvPr>
              <p:cNvSpPr txBox="1"/>
              <p:nvPr/>
            </p:nvSpPr>
            <p:spPr>
              <a:xfrm>
                <a:off x="2339752" y="5147900"/>
                <a:ext cx="5040560" cy="6008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l-PL" sz="32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𝐻</m:t>
                      </m:r>
                      <m:d>
                        <m:dPr>
                          <m:ctrlPr>
                            <a:rPr kumimoji="0" lang="pl-PL" sz="32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pl-PL" sz="32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𝜔</m:t>
                          </m:r>
                        </m:e>
                      </m:d>
                      <m:r>
                        <a:rPr kumimoji="0" lang="pl-PL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r>
                        <a:rPr kumimoji="0" lang="pl-PL" sz="32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𝑟</m:t>
                      </m:r>
                      <m:r>
                        <a:rPr kumimoji="0" lang="pl-PL" sz="3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ⅇ</m:t>
                      </m:r>
                      <m:r>
                        <a:rPr kumimoji="0" lang="pl-PL" sz="32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𝑐𝑡</m:t>
                      </m:r>
                      <m:d>
                        <m:dPr>
                          <m:ctrlPr>
                            <a:rPr kumimoji="0" lang="pl-PL" sz="32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kumimoji="0" lang="pl-PL" sz="3200" b="0" i="1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pl-PL" sz="3200" b="0" i="1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𝜔</m:t>
                              </m:r>
                            </m:e>
                          </m:d>
                          <m:r>
                            <a:rPr kumimoji="0" lang="pl-PL" sz="3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  <m:r>
                            <a:rPr kumimoji="0" lang="pl-PL" sz="32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𝑊</m:t>
                          </m:r>
                        </m:e>
                      </m:d>
                      <m:sSup>
                        <m:sSupPr>
                          <m:ctrlPr>
                            <a:rPr kumimoji="0" lang="pl-PL" sz="32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836967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pl-PL" sz="3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ⅇ</m:t>
                          </m:r>
                        </m:e>
                        <m:sup>
                          <m:r>
                            <a:rPr kumimoji="0" lang="pl-PL" sz="3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kumimoji="0" lang="pl-PL" sz="32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j</m:t>
                          </m:r>
                          <m:r>
                            <a:rPr kumimoji="0" lang="pl-PL" sz="32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𝜔</m:t>
                          </m:r>
                          <m:sSub>
                            <m:sSubPr>
                              <m:ctrlPr>
                                <a:rPr kumimoji="0" lang="pl-PL" sz="3200" b="0" i="1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836967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pl-PL" sz="3200" b="0" i="1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𝑡</m:t>
                              </m:r>
                            </m:e>
                            <m:sub>
                              <m:r>
                                <a:rPr kumimoji="0" lang="pl-PL" sz="32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kumimoji="0" lang="pl-PL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" name="pole tekstowe 5">
                <a:extLst>
                  <a:ext uri="{FF2B5EF4-FFF2-40B4-BE49-F238E27FC236}">
                    <a16:creationId xmlns:a16="http://schemas.microsoft.com/office/drawing/2014/main" id="{00526B35-E6A7-4150-8F73-1D151201E9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5147900"/>
                <a:ext cx="5040560" cy="60080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3614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BA33D85-4678-42CA-A113-8F8A8873B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Zależności energetyczne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B2B1CC5-9CA5-4557-BC65-0F51F4222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Widmo energii przez filtr</a:t>
            </a:r>
          </a:p>
        </p:txBody>
      </p:sp>
    </p:spTree>
    <p:extLst>
      <p:ext uri="{BB962C8B-B14F-4D97-AF65-F5344CB8AC3E}">
        <p14:creationId xmlns:p14="http://schemas.microsoft.com/office/powerpoint/2010/main" val="3805369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pl-PL" sz="3600" b="1" dirty="0"/>
              <a:t>Wnioski z poprzednich wykładów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10000"/>
          </a:bodyPr>
          <a:lstStyle/>
          <a:p>
            <a:r>
              <a:rPr lang="pl-PL" dirty="0"/>
              <a:t>Sygnały okresowe mogą być reprezentowane na całej osi czasu dyskretnym widmem Fouriera za pomocą rozwinięcia w wykładniczy szereg Fouriera.</a:t>
            </a:r>
          </a:p>
          <a:p>
            <a:r>
              <a:rPr lang="pl-PL" dirty="0"/>
              <a:t>Widmo ciągłe (transformata Fouriera) może reprezentować sygnały energetyczne ciągłe w czasie.</a:t>
            </a:r>
          </a:p>
          <a:p>
            <a:r>
              <a:rPr lang="pl-PL" dirty="0"/>
              <a:t>Widmo  ciągłe można wykorzystać do reprezentacji sygnałów okresowych, wykorzystując deltę </a:t>
            </a:r>
            <a:r>
              <a:rPr lang="pl-PL" dirty="0" err="1"/>
              <a:t>Diraca</a:t>
            </a:r>
            <a:r>
              <a:rPr lang="pl-PL" dirty="0"/>
              <a:t> – widmo jest na osi ciągłej pulsacji, ale ma postać prążków.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15580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1" dirty="0"/>
              <a:t>Widmo sygnałów nieokresowych – widmo ciągłe = transformata Fouriera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40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24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pl-PL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sz="24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sz="2400" i="1">
                              <a:latin typeface="Cambria Math"/>
                            </a:rPr>
                            <m:t>2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undOvr"/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pl-PL" sz="2400" i="1">
                              <a:latin typeface="Cambria Math"/>
                            </a:rPr>
                            <m:t>−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b>
                        <m:sup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pl-PL" sz="2400" i="1">
                              <a:latin typeface="Cambria Math"/>
                            </a:rPr>
                            <m:t>𝐹</m:t>
                          </m:r>
                          <m:r>
                            <a:rPr lang="pl-PL" sz="2400" i="1">
                              <a:latin typeface="Cambria Math"/>
                            </a:rPr>
                            <m:t>(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𝜔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)</m:t>
                          </m:r>
                          <m:sSup>
                            <m:sSupPr>
                              <m:ctrlPr>
                                <a:rPr lang="pl-PL" sz="24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pl-PL" sz="2400" i="1">
                                  <a:latin typeface="Cambria Math"/>
                                  <a:ea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pl-PL" sz="2400" i="1">
                                  <a:latin typeface="Cambria Math"/>
                                  <a:ea typeface="Cambria Math"/>
                                </a:rPr>
                                <m:t>𝑗</m:t>
                              </m:r>
                              <m:r>
                                <a:rPr lang="el-GR" sz="2400" i="1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  <m:r>
                                <a:rPr lang="pl-PL" sz="2400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</m:nary>
                    </m:oMath>
                  </m:oMathPara>
                </a14:m>
                <a:endParaRPr lang="pl-PL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400" i="1">
                          <a:latin typeface="Cambria Math"/>
                        </a:rPr>
                        <m:t>𝐹</m:t>
                      </m:r>
                      <m:r>
                        <a:rPr lang="pl-PL" sz="2400" i="1">
                          <a:latin typeface="Cambria Math"/>
                        </a:rPr>
                        <m:t>(</m:t>
                      </m:r>
                      <m:r>
                        <a:rPr lang="pl-PL" sz="2400" i="1">
                          <a:latin typeface="Cambria Math"/>
                          <a:ea typeface="Cambria Math"/>
                        </a:rPr>
                        <m:t>𝜔</m:t>
                      </m:r>
                      <m:r>
                        <a:rPr lang="pl-PL" sz="2400" i="1">
                          <a:latin typeface="Cambria Math"/>
                          <a:ea typeface="Cambria Math"/>
                        </a:rPr>
                        <m:t>)=</m:t>
                      </m:r>
                      <m:nary>
                        <m:naryPr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pl-PL" sz="2400" i="1">
                              <a:latin typeface="Cambria Math"/>
                            </a:rPr>
                            <m:t>−</m:t>
                          </m:r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b>
                        <m:sup>
                          <m:r>
                            <a:rPr lang="pl-PL" sz="24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pl-PL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24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pl-PL" sz="2400" i="1">
                                  <a:latin typeface="Cambria Math"/>
                                </a:rPr>
                                <m:t> </m:t>
                              </m:r>
                            </m:sub>
                          </m:sSub>
                        </m:e>
                      </m:nary>
                      <m:d>
                        <m:dPr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2400" i="1">
                              <a:latin typeface="Cambria Math"/>
                            </a:rPr>
                            <m:t>𝑡</m:t>
                          </m:r>
                        </m:e>
                      </m:d>
                      <m:sSup>
                        <m:sSupPr>
                          <m:ctrlPr>
                            <a:rPr lang="pl-PL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l-PL" sz="24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pl-PL" sz="2400" i="1">
                              <a:latin typeface="Cambria Math"/>
                            </a:rPr>
                            <m:t>−</m:t>
                          </m:r>
                          <m:r>
                            <a:rPr lang="pl-PL" sz="2400" i="1">
                              <a:latin typeface="Cambria Math"/>
                            </a:rPr>
                            <m:t>𝑗</m:t>
                          </m:r>
                          <m:r>
                            <a:rPr lang="el-GR" sz="2400" i="1">
                              <a:latin typeface="Cambria Math"/>
                            </a:rPr>
                            <m:t>𝜔</m:t>
                          </m:r>
                          <m:r>
                            <a:rPr lang="pl-PL" sz="24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pl-PL" sz="2400" i="1">
                          <a:latin typeface="Cambria Math"/>
                        </a:rPr>
                        <m:t>𝑑𝑡</m:t>
                      </m:r>
                    </m:oMath>
                  </m:oMathPara>
                </a14:m>
                <a:endParaRPr lang="pl-PL" sz="2400" dirty="0"/>
              </a:p>
              <a:p>
                <a:pPr marL="0" indent="0">
                  <a:buNone/>
                </a:pPr>
                <a:r>
                  <a:rPr lang="pl-PL" sz="2400" dirty="0"/>
                  <a:t>Warunek istnienia widma: sygnał  </a:t>
                </a:r>
                <a:r>
                  <a:rPr lang="pl-PL" sz="2400" i="1" dirty="0"/>
                  <a:t>f(t)</a:t>
                </a:r>
                <a:r>
                  <a:rPr lang="pl-PL" sz="2400" dirty="0"/>
                  <a:t> jest energetyczny lub spełnia warunki Dirichleta w całym przedziale czasu.</a:t>
                </a:r>
              </a:p>
              <a:p>
                <a:pPr marL="0" indent="0">
                  <a:buNone/>
                </a:pPr>
                <a:r>
                  <a:rPr lang="pl-PL" sz="2400" i="1" dirty="0"/>
                  <a:t>Przykład:</a:t>
                </a: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5184576"/>
              </a:xfrm>
              <a:blipFill rotWithShape="1">
                <a:blip r:embed="rId2"/>
                <a:stretch>
                  <a:fillRect l="-111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088134"/>
            <a:ext cx="6624736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6579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pl-PL" sz="3200" b="1" dirty="0"/>
              <a:t>Widma wybranych sygnałów 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 </a:t>
            </a:r>
          </a:p>
        </p:txBody>
      </p:sp>
      <p:pic>
        <p:nvPicPr>
          <p:cNvPr id="17410" name="Picture 2" descr="E:\Teksty Word\Dydaktyka\PSYG\SkanyKadrowane\IMG_20201105_0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681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pl-PL" sz="3600" b="1" dirty="0"/>
              <a:t>Właściwości transformaty Fouriera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512" y="980728"/>
            <a:ext cx="8964488" cy="5602634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pl-PL" sz="2800" b="1" dirty="0"/>
              <a:t>1.  Liniowość</a:t>
            </a:r>
          </a:p>
          <a:p>
            <a:pPr marL="0" indent="0">
              <a:buNone/>
            </a:pPr>
            <a:r>
              <a:rPr lang="pl-PL" dirty="0"/>
              <a:t>          ℱ						</a:t>
            </a:r>
          </a:p>
          <a:p>
            <a:pPr marL="0" indent="0">
              <a:buNone/>
            </a:pPr>
            <a:r>
              <a:rPr lang="pl-PL" sz="2800" b="1" dirty="0"/>
              <a:t>2. Dualność</a:t>
            </a:r>
          </a:p>
          <a:p>
            <a:pPr marL="0" indent="0">
              <a:buNone/>
            </a:pPr>
            <a:r>
              <a:rPr lang="pl-PL" sz="2800" dirty="0"/>
              <a:t>  Jeżeli  ℱ{</a:t>
            </a:r>
            <a:r>
              <a:rPr lang="pl-PL" sz="2800" i="1" dirty="0"/>
              <a:t>f</a:t>
            </a:r>
            <a:r>
              <a:rPr lang="pl-PL" sz="2800" dirty="0"/>
              <a:t>(</a:t>
            </a:r>
            <a:r>
              <a:rPr lang="pl-PL" sz="2800" i="1" dirty="0"/>
              <a:t>t</a:t>
            </a:r>
            <a:r>
              <a:rPr lang="pl-PL" sz="2800" dirty="0"/>
              <a:t>)}=</a:t>
            </a:r>
            <a:r>
              <a:rPr lang="pl-PL" sz="2800" i="1" dirty="0"/>
              <a:t>F(ω</a:t>
            </a:r>
            <a:r>
              <a:rPr lang="pl-PL" sz="2800" dirty="0"/>
              <a:t>) , to wówczas  ℱ{</a:t>
            </a:r>
            <a:r>
              <a:rPr lang="pl-PL" sz="2800" i="1" dirty="0"/>
              <a:t>F</a:t>
            </a:r>
            <a:r>
              <a:rPr lang="pl-PL" sz="2800" dirty="0"/>
              <a:t>(</a:t>
            </a:r>
            <a:r>
              <a:rPr lang="pl-PL" sz="2800" i="1" dirty="0"/>
              <a:t>t</a:t>
            </a:r>
            <a:r>
              <a:rPr lang="pl-PL" sz="2800" dirty="0"/>
              <a:t>)}=2</a:t>
            </a:r>
            <a:r>
              <a:rPr lang="pl-PL" sz="2800" i="1" dirty="0"/>
              <a:t>πf</a:t>
            </a:r>
            <a:r>
              <a:rPr lang="pl-PL" sz="2800" dirty="0"/>
              <a:t>(</a:t>
            </a:r>
            <a:r>
              <a:rPr lang="pl-PL" sz="2800" i="1" dirty="0"/>
              <a:t>-ω</a:t>
            </a:r>
            <a:r>
              <a:rPr lang="pl-PL" sz="2800" dirty="0"/>
              <a:t>)</a:t>
            </a:r>
          </a:p>
          <a:p>
            <a:pPr marL="0" indent="0">
              <a:buNone/>
            </a:pPr>
            <a:r>
              <a:rPr lang="pl-PL" sz="2800" b="1" dirty="0"/>
              <a:t>3. Skalowanie</a:t>
            </a:r>
          </a:p>
          <a:p>
            <a:pPr marL="0" indent="0">
              <a:buNone/>
            </a:pPr>
            <a:r>
              <a:rPr lang="pl-PL" sz="2800" dirty="0"/>
              <a:t>  Jeżeli  ℱ{</a:t>
            </a:r>
            <a:r>
              <a:rPr lang="pl-PL" sz="2800" i="1" dirty="0"/>
              <a:t>f</a:t>
            </a:r>
            <a:r>
              <a:rPr lang="pl-PL" sz="2800" dirty="0"/>
              <a:t>(</a:t>
            </a:r>
            <a:r>
              <a:rPr lang="pl-PL" sz="2800" i="1" dirty="0"/>
              <a:t>t</a:t>
            </a:r>
            <a:r>
              <a:rPr lang="pl-PL" sz="2800" dirty="0"/>
              <a:t>)}=</a:t>
            </a:r>
            <a:r>
              <a:rPr lang="pl-PL" sz="2800" i="1" dirty="0"/>
              <a:t>F(ω</a:t>
            </a:r>
            <a:r>
              <a:rPr lang="pl-PL" sz="2800" dirty="0"/>
              <a:t>) , to   ℱ 	</a:t>
            </a:r>
            <a:endParaRPr lang="pl-PL" sz="2800" b="1" dirty="0"/>
          </a:p>
          <a:p>
            <a:pPr marL="0" indent="0">
              <a:buNone/>
            </a:pPr>
            <a:r>
              <a:rPr lang="pl-PL" sz="2800" b="1" dirty="0"/>
              <a:t>4. Przesunięcie w czasie</a:t>
            </a:r>
          </a:p>
          <a:p>
            <a:pPr marL="0" indent="0">
              <a:buNone/>
            </a:pPr>
            <a:r>
              <a:rPr lang="pl-PL" sz="2800" dirty="0"/>
              <a:t>Jeżeli  ℱ{</a:t>
            </a:r>
            <a:r>
              <a:rPr lang="pl-PL" sz="2800" i="1" dirty="0"/>
              <a:t>f</a:t>
            </a:r>
            <a:r>
              <a:rPr lang="pl-PL" sz="2800" dirty="0"/>
              <a:t>(</a:t>
            </a:r>
            <a:r>
              <a:rPr lang="pl-PL" sz="2800" i="1" dirty="0"/>
              <a:t>t</a:t>
            </a:r>
            <a:r>
              <a:rPr lang="pl-PL" sz="2800" dirty="0"/>
              <a:t>)}=</a:t>
            </a:r>
            <a:r>
              <a:rPr lang="pl-PL" sz="2800" i="1" dirty="0"/>
              <a:t>F(ω</a:t>
            </a:r>
            <a:r>
              <a:rPr lang="pl-PL" sz="2800" dirty="0"/>
              <a:t>) , to  ℱ       			</a:t>
            </a:r>
          </a:p>
          <a:p>
            <a:pPr marL="0" indent="0">
              <a:buNone/>
            </a:pPr>
            <a:r>
              <a:rPr lang="pl-PL" sz="2800" b="1" dirty="0"/>
              <a:t>zastosowania: pomiar odległości, GPS, CT, NMR, holografia</a:t>
            </a:r>
            <a:endParaRPr lang="pl-PL" sz="2800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8099780"/>
              </p:ext>
            </p:extLst>
          </p:nvPr>
        </p:nvGraphicFramePr>
        <p:xfrm>
          <a:off x="1403648" y="1628800"/>
          <a:ext cx="4680520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2" imgW="2438280" imgH="215640" progId="Equation.3">
                  <p:embed/>
                </p:oleObj>
              </mc:Choice>
              <mc:Fallback>
                <p:oleObj name="Równanie" r:id="rId2" imgW="2438280" imgH="215640" progId="Equation.3">
                  <p:embed/>
                  <p:pic>
                    <p:nvPicPr>
                      <p:cNvPr id="4" name="Obiekt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403648" y="1628800"/>
                        <a:ext cx="4680520" cy="432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>
            <a:extLst>
              <a:ext uri="{FF2B5EF4-FFF2-40B4-BE49-F238E27FC236}">
                <a16:creationId xmlns:a16="http://schemas.microsoft.com/office/drawing/2014/main" id="{EDD88A1C-99F0-4261-86EC-A5A54EA39E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8563902"/>
              </p:ext>
            </p:extLst>
          </p:nvPr>
        </p:nvGraphicFramePr>
        <p:xfrm>
          <a:off x="4108721" y="3424183"/>
          <a:ext cx="2808312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4" imgW="1231560" imgH="457200" progId="Equation.3">
                  <p:embed/>
                </p:oleObj>
              </mc:Choice>
              <mc:Fallback>
                <p:oleObj name="Równanie" r:id="rId4" imgW="1231560" imgH="457200" progId="Equation.3">
                  <p:embed/>
                  <p:pic>
                    <p:nvPicPr>
                      <p:cNvPr id="4" name="Obiekt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08721" y="3424183"/>
                        <a:ext cx="2808312" cy="1008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>
            <a:extLst>
              <a:ext uri="{FF2B5EF4-FFF2-40B4-BE49-F238E27FC236}">
                <a16:creationId xmlns:a16="http://schemas.microsoft.com/office/drawing/2014/main" id="{B8548E3B-6F08-4C62-8835-52249F8221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2365074"/>
              </p:ext>
            </p:extLst>
          </p:nvPr>
        </p:nvGraphicFramePr>
        <p:xfrm>
          <a:off x="3856693" y="4610255"/>
          <a:ext cx="3060340" cy="618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6" imgW="1409400" imgH="241200" progId="Equation.3">
                  <p:embed/>
                </p:oleObj>
              </mc:Choice>
              <mc:Fallback>
                <p:oleObj name="Równanie" r:id="rId6" imgW="1409400" imgH="241200" progId="Equation.3">
                  <p:embed/>
                  <p:pic>
                    <p:nvPicPr>
                      <p:cNvPr id="4" name="Obiekt 3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856693" y="4610255"/>
                        <a:ext cx="3060340" cy="6189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4680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7D5E522-3E59-4118-9B58-5846A9321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pl-PL" sz="3600" b="1" dirty="0"/>
              <a:t>Właściwości transformaty Fouriera – c.d.</a:t>
            </a:r>
            <a:endParaRPr lang="pl-PL" sz="3600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62D0DA6-A039-43C2-9A43-52255B66B4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86610"/>
          </a:xfrm>
        </p:spPr>
        <p:txBody>
          <a:bodyPr/>
          <a:lstStyle/>
          <a:p>
            <a:pPr marL="0" indent="0">
              <a:buNone/>
            </a:pPr>
            <a:r>
              <a:rPr lang="pl-PL" sz="2800" b="1" dirty="0"/>
              <a:t>5. Przesuniecie w częstotliwości (twierdzenie o modulacji)</a:t>
            </a:r>
          </a:p>
          <a:p>
            <a:pPr marL="0" indent="0">
              <a:buNone/>
            </a:pPr>
            <a:r>
              <a:rPr lang="pl-PL" sz="2800" dirty="0"/>
              <a:t>Jeżeli ℱ{</a:t>
            </a:r>
            <a:r>
              <a:rPr lang="pl-PL" sz="2800" i="1" dirty="0"/>
              <a:t>f</a:t>
            </a:r>
            <a:r>
              <a:rPr lang="pl-PL" sz="2800" dirty="0"/>
              <a:t>(</a:t>
            </a:r>
            <a:r>
              <a:rPr lang="pl-PL" sz="2800" i="1" dirty="0"/>
              <a:t>t</a:t>
            </a:r>
            <a:r>
              <a:rPr lang="pl-PL" sz="2800" dirty="0"/>
              <a:t>)}=</a:t>
            </a:r>
            <a:r>
              <a:rPr lang="pl-PL" sz="2800" i="1" dirty="0"/>
              <a:t>F(ω</a:t>
            </a:r>
            <a:r>
              <a:rPr lang="pl-PL" sz="2800" dirty="0"/>
              <a:t>) , to ℱ</a:t>
            </a:r>
            <a:r>
              <a:rPr lang="pl-PL" sz="2800" b="1" dirty="0"/>
              <a:t>                                                 </a:t>
            </a:r>
          </a:p>
          <a:p>
            <a:pPr marL="0" indent="0">
              <a:buNone/>
            </a:pPr>
            <a:r>
              <a:rPr lang="pl-PL" sz="2800" b="1" dirty="0"/>
              <a:t>zastosowania: radiofonia, telewizja, telekomunikacja … (AM, FM,  PCM, PSK, FDM)</a:t>
            </a:r>
          </a:p>
          <a:p>
            <a:pPr marL="0" indent="0">
              <a:buNone/>
            </a:pPr>
            <a:endParaRPr lang="pl-PL" sz="2800" b="1" dirty="0"/>
          </a:p>
          <a:p>
            <a:pPr marL="0" indent="0">
              <a:buNone/>
            </a:pPr>
            <a:endParaRPr lang="pl-PL" dirty="0"/>
          </a:p>
        </p:txBody>
      </p:sp>
      <p:graphicFrame>
        <p:nvGraphicFramePr>
          <p:cNvPr id="4" name="Obiekt 3">
            <a:extLst>
              <a:ext uri="{FF2B5EF4-FFF2-40B4-BE49-F238E27FC236}">
                <a16:creationId xmlns:a16="http://schemas.microsoft.com/office/drawing/2014/main" id="{5C8C8277-BD91-4D03-86EA-348E935371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9640123"/>
              </p:ext>
            </p:extLst>
          </p:nvPr>
        </p:nvGraphicFramePr>
        <p:xfrm>
          <a:off x="3923928" y="2132856"/>
          <a:ext cx="3456384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2" imgW="1460160" imgH="241200" progId="Equation.3">
                  <p:embed/>
                </p:oleObj>
              </mc:Choice>
              <mc:Fallback>
                <p:oleObj name="Równanie" r:id="rId2" imgW="1460160" imgH="241200" progId="Equation.3">
                  <p:embed/>
                  <p:pic>
                    <p:nvPicPr>
                      <p:cNvPr id="7" name="Obiekt 6">
                        <a:extLst>
                          <a:ext uri="{FF2B5EF4-FFF2-40B4-BE49-F238E27FC236}">
                            <a16:creationId xmlns:a16="http://schemas.microsoft.com/office/drawing/2014/main" id="{3835B65A-19F3-4845-B214-893BB03952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23928" y="2132856"/>
                        <a:ext cx="3456384" cy="576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Obraz 4">
            <a:extLst>
              <a:ext uri="{FF2B5EF4-FFF2-40B4-BE49-F238E27FC236}">
                <a16:creationId xmlns:a16="http://schemas.microsoft.com/office/drawing/2014/main" id="{DF2DA87E-2745-4B9B-9EF3-B449E7C203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567" y="3753702"/>
            <a:ext cx="8138865" cy="295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575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pl-PL" sz="3600" b="1" dirty="0"/>
              <a:t>Właściwości transformaty Fouriera (6)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lvl="0"/>
            <a:r>
              <a:rPr lang="pl-PL" b="1" dirty="0"/>
              <a:t>Różniczkowanie i całkowanie</a:t>
            </a:r>
          </a:p>
          <a:p>
            <a:pPr marL="0" indent="0">
              <a:buNone/>
            </a:pPr>
            <a:r>
              <a:rPr lang="pl-PL" dirty="0"/>
              <a:t>Jeżeli sygnał </a:t>
            </a:r>
            <a:r>
              <a:rPr lang="pl-PL" i="1" dirty="0"/>
              <a:t>f</a:t>
            </a:r>
            <a:r>
              <a:rPr lang="pl-PL" dirty="0"/>
              <a:t>(</a:t>
            </a:r>
            <a:r>
              <a:rPr lang="pl-PL" i="1" dirty="0"/>
              <a:t>t</a:t>
            </a:r>
            <a:r>
              <a:rPr lang="pl-PL" dirty="0"/>
              <a:t>), mający widmo </a:t>
            </a:r>
            <a:r>
              <a:rPr lang="pl-PL" i="1" dirty="0"/>
              <a:t>F(ω)</a:t>
            </a:r>
            <a:r>
              <a:rPr lang="pl-PL" dirty="0"/>
              <a:t>, jest różniczkowalny, to:</a:t>
            </a:r>
          </a:p>
          <a:p>
            <a:pPr marL="0" indent="0">
              <a:buNone/>
            </a:pPr>
            <a:r>
              <a:rPr lang="pl-PL" dirty="0"/>
              <a:t>                     ℱ  	                              .</a:t>
            </a:r>
          </a:p>
          <a:p>
            <a:pPr marL="0" indent="0">
              <a:buNone/>
            </a:pPr>
            <a:r>
              <a:rPr lang="pl-PL" dirty="0"/>
              <a:t>				</a:t>
            </a:r>
          </a:p>
          <a:p>
            <a:pPr marL="0" indent="0">
              <a:buNone/>
            </a:pPr>
            <a:r>
              <a:rPr lang="pl-PL" dirty="0"/>
              <a:t>Odpowiednia właściwość, dotycząca całkowania, wyraża się zależnością:</a:t>
            </a:r>
          </a:p>
          <a:p>
            <a:pPr marL="0" indent="0">
              <a:buNone/>
            </a:pPr>
            <a:r>
              <a:rPr lang="pl-PL" dirty="0"/>
              <a:t>                ℱ 	                                      .</a:t>
            </a:r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/>
        </p:nvGraphicFramePr>
        <p:xfrm>
          <a:off x="2843808" y="2780928"/>
          <a:ext cx="3024336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2" imgW="1295280" imgH="431640" progId="Equation.3">
                  <p:embed/>
                </p:oleObj>
              </mc:Choice>
              <mc:Fallback>
                <p:oleObj name="Równanie" r:id="rId2" imgW="1295280" imgH="431640" progId="Equation.3">
                  <p:embed/>
                  <p:pic>
                    <p:nvPicPr>
                      <p:cNvPr id="4" name="Obiekt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843808" y="2780928"/>
                        <a:ext cx="3024336" cy="864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/>
        </p:nvGraphicFramePr>
        <p:xfrm>
          <a:off x="2267744" y="4941168"/>
          <a:ext cx="4464496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4" imgW="2298600" imgH="507960" progId="Equation.3">
                  <p:embed/>
                </p:oleObj>
              </mc:Choice>
              <mc:Fallback>
                <p:oleObj name="Równanie" r:id="rId4" imgW="2298600" imgH="507960" progId="Equation.3">
                  <p:embed/>
                  <p:pic>
                    <p:nvPicPr>
                      <p:cNvPr id="5" name="Obiekt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67744" y="4941168"/>
                        <a:ext cx="4464496" cy="1008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5040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pl-PL" sz="3600" b="1" dirty="0"/>
              <a:t>Właściwości transformaty Fouriera (7)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lvl="0"/>
            <a:r>
              <a:rPr lang="pl-PL" b="1" dirty="0"/>
              <a:t>Splot w dziedzinie czasu</a:t>
            </a:r>
          </a:p>
          <a:p>
            <a:pPr marL="0" indent="0">
              <a:buNone/>
            </a:pPr>
            <a:r>
              <a:rPr lang="pl-PL" dirty="0"/>
              <a:t>Matematycznie splot dwóch funkcji </a:t>
            </a:r>
            <a:r>
              <a:rPr lang="pl-PL" i="1" dirty="0"/>
              <a:t>f</a:t>
            </a:r>
            <a:r>
              <a:rPr lang="pl-PL" dirty="0"/>
              <a:t>(</a:t>
            </a:r>
            <a:r>
              <a:rPr lang="pl-PL" i="1" dirty="0"/>
              <a:t>t</a:t>
            </a:r>
            <a:r>
              <a:rPr lang="pl-PL" dirty="0"/>
              <a:t>)</a:t>
            </a:r>
            <a:r>
              <a:rPr lang="pl-PL" i="1" dirty="0"/>
              <a:t> </a:t>
            </a:r>
            <a:r>
              <a:rPr lang="pl-PL" dirty="0"/>
              <a:t>i </a:t>
            </a:r>
            <a:r>
              <a:rPr lang="pl-PL" i="1" dirty="0"/>
              <a:t>h</a:t>
            </a:r>
            <a:r>
              <a:rPr lang="pl-PL" dirty="0"/>
              <a:t>(</a:t>
            </a:r>
            <a:r>
              <a:rPr lang="pl-PL" i="1" dirty="0"/>
              <a:t>t</a:t>
            </a:r>
            <a:r>
              <a:rPr lang="pl-PL" dirty="0"/>
              <a:t>) jest zdefiniowany jako</a:t>
            </a:r>
          </a:p>
          <a:p>
            <a:pPr marL="0" indent="0">
              <a:buNone/>
            </a:pPr>
            <a:r>
              <a:rPr lang="pl-PL" dirty="0"/>
              <a:t>					</a:t>
            </a:r>
          </a:p>
          <a:p>
            <a:pPr marL="0" indent="0">
              <a:buNone/>
            </a:pPr>
            <a:r>
              <a:rPr lang="pl-PL" dirty="0"/>
              <a:t>Przyjmując, że </a:t>
            </a:r>
            <a:r>
              <a:rPr lang="pl-PL" i="1" dirty="0"/>
              <a:t>f</a:t>
            </a:r>
            <a:r>
              <a:rPr lang="pl-PL" dirty="0"/>
              <a:t>(</a:t>
            </a:r>
            <a:r>
              <a:rPr lang="pl-PL" i="1" dirty="0"/>
              <a:t>t</a:t>
            </a:r>
            <a:r>
              <a:rPr lang="pl-PL" dirty="0"/>
              <a:t>) jest sygnałem o widmie </a:t>
            </a:r>
            <a:r>
              <a:rPr lang="pl-PL" i="1" dirty="0"/>
              <a:t>F</a:t>
            </a:r>
            <a:r>
              <a:rPr lang="pl-PL" dirty="0"/>
              <a:t>(</a:t>
            </a:r>
            <a:r>
              <a:rPr lang="pl-PL" i="1" dirty="0"/>
              <a:t>ω</a:t>
            </a:r>
            <a:r>
              <a:rPr lang="pl-PL" dirty="0"/>
              <a:t>)</a:t>
            </a:r>
            <a:r>
              <a:rPr lang="pl-PL" i="1" dirty="0"/>
              <a:t> </a:t>
            </a:r>
            <a:r>
              <a:rPr lang="pl-PL" dirty="0"/>
              <a:t>oraz </a:t>
            </a:r>
            <a:r>
              <a:rPr lang="pl-PL" i="1" dirty="0"/>
              <a:t>h</a:t>
            </a:r>
            <a:r>
              <a:rPr lang="pl-PL" dirty="0"/>
              <a:t>(</a:t>
            </a:r>
            <a:r>
              <a:rPr lang="pl-PL" i="1" dirty="0"/>
              <a:t>t</a:t>
            </a:r>
            <a:r>
              <a:rPr lang="pl-PL" dirty="0"/>
              <a:t>) jest sygnałem o widmie </a:t>
            </a:r>
            <a:r>
              <a:rPr lang="pl-PL" i="1" dirty="0"/>
              <a:t>H</a:t>
            </a:r>
            <a:r>
              <a:rPr lang="pl-PL" dirty="0"/>
              <a:t>(</a:t>
            </a:r>
            <a:r>
              <a:rPr lang="pl-PL" i="1" dirty="0"/>
              <a:t>ω</a:t>
            </a:r>
            <a:r>
              <a:rPr lang="pl-PL" dirty="0"/>
              <a:t>), to wówczas transformata Fouriera splotu czasowego tych sygnałów wynosi:</a:t>
            </a:r>
          </a:p>
          <a:p>
            <a:pPr marL="0" indent="0">
              <a:buNone/>
            </a:pPr>
            <a:r>
              <a:rPr lang="pl-PL" dirty="0"/>
              <a:t>                      ℱ 	</a:t>
            </a:r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/>
        </p:nvGraphicFramePr>
        <p:xfrm>
          <a:off x="3851920" y="2276872"/>
          <a:ext cx="4176464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2" imgW="1904760" imgH="469800" progId="Equation.3">
                  <p:embed/>
                </p:oleObj>
              </mc:Choice>
              <mc:Fallback>
                <p:oleObj name="Równanie" r:id="rId2" imgW="1904760" imgH="469800" progId="Equation.3">
                  <p:embed/>
                  <p:pic>
                    <p:nvPicPr>
                      <p:cNvPr id="4" name="Obiekt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851920" y="2276872"/>
                        <a:ext cx="4176464" cy="10801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/>
        </p:nvGraphicFramePr>
        <p:xfrm>
          <a:off x="2843808" y="5373216"/>
          <a:ext cx="3744416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4" imgW="1650960" imgH="215640" progId="Equation.3">
                  <p:embed/>
                </p:oleObj>
              </mc:Choice>
              <mc:Fallback>
                <p:oleObj name="Równanie" r:id="rId4" imgW="1650960" imgH="215640" progId="Equation.3">
                  <p:embed/>
                  <p:pic>
                    <p:nvPicPr>
                      <p:cNvPr id="5" name="Obiekt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43808" y="5373216"/>
                        <a:ext cx="3744416" cy="576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1594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56CB747-1FF3-4D9B-9886-EA9F67F8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pl-PL" b="1" dirty="0"/>
              <a:t>Filtracja analogowa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1622D0C-960A-422A-A757-5EF9CE295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500" y="980728"/>
            <a:ext cx="8229600" cy="52400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800" b="1" dirty="0"/>
              <a:t>System liniowy, przyczynowy, niezmienny w czasie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sz="2400" dirty="0"/>
          </a:p>
          <a:p>
            <a:pPr marL="0" indent="0">
              <a:buNone/>
            </a:pPr>
            <a:r>
              <a:rPr lang="pl-PL" sz="2400" dirty="0"/>
              <a:t>	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		  </a:t>
            </a:r>
            <a:r>
              <a:rPr lang="pl-P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odpowiedź impulsowa  </a:t>
            </a:r>
            <a:r>
              <a:rPr lang="pl-PL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t-</a:t>
            </a: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					</a:t>
            </a:r>
            <a:r>
              <a:rPr lang="pl-PL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h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l-PL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t-</a:t>
            </a:r>
            <a:r>
              <a:rPr lang="el-G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τ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pl-PL" sz="2400" dirty="0"/>
              <a:t>																									</a:t>
            </a:r>
            <a:r>
              <a:rPr lang="pl-P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L="0" indent="0">
              <a:buNone/>
            </a:pPr>
            <a:r>
              <a:rPr lang="pl-P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  </a:t>
            </a:r>
            <a:r>
              <a:rPr lang="pl-PL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x(t)</a:t>
            </a:r>
            <a:r>
              <a:rPr lang="pl-PL" sz="2400" i="1" dirty="0"/>
              <a:t>								</a:t>
            </a:r>
            <a:r>
              <a:rPr lang="pl-PL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pl-PL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pl-PL" sz="2400" i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2AFB85B-1432-4B21-8BB0-8E4EF942E6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1710304"/>
            <a:ext cx="6473397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>
            <a:extLst>
              <a:ext uri="{FF2B5EF4-FFF2-40B4-BE49-F238E27FC236}">
                <a16:creationId xmlns:a16="http://schemas.microsoft.com/office/drawing/2014/main" id="{61604D74-CB8A-441A-A294-2C0C2ED25F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993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Obiekt 4">
            <a:extLst>
              <a:ext uri="{FF2B5EF4-FFF2-40B4-BE49-F238E27FC236}">
                <a16:creationId xmlns:a16="http://schemas.microsoft.com/office/drawing/2014/main" id="{A9631BAA-C6F2-4F14-B848-769798F101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0893144"/>
              </p:ext>
            </p:extLst>
          </p:nvPr>
        </p:nvGraphicFramePr>
        <p:xfrm>
          <a:off x="759708" y="3771955"/>
          <a:ext cx="3335594" cy="1058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1587500" imgH="508000" progId="Equation.DSMT4">
                  <p:embed/>
                </p:oleObj>
              </mc:Choice>
              <mc:Fallback>
                <p:oleObj r:id="rId4" imgW="1587500" imgH="508000" progId="Equation.DSMT4">
                  <p:embed/>
                  <p:pic>
                    <p:nvPicPr>
                      <p:cNvPr id="5" name="Obiekt 4">
                        <a:extLst>
                          <a:ext uri="{FF2B5EF4-FFF2-40B4-BE49-F238E27FC236}">
                            <a16:creationId xmlns:a16="http://schemas.microsoft.com/office/drawing/2014/main" id="{A9631BAA-C6F2-4F14-B848-769798F1014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708" y="3771955"/>
                        <a:ext cx="3335594" cy="10586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>
            <a:extLst>
              <a:ext uri="{FF2B5EF4-FFF2-40B4-BE49-F238E27FC236}">
                <a16:creationId xmlns:a16="http://schemas.microsoft.com/office/drawing/2014/main" id="{A125CA8A-56E8-4BCE-BAFE-E1E3833C06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7" name="Obiekt 6">
            <a:extLst>
              <a:ext uri="{FF2B5EF4-FFF2-40B4-BE49-F238E27FC236}">
                <a16:creationId xmlns:a16="http://schemas.microsoft.com/office/drawing/2014/main" id="{85960DBF-1578-4F91-8D29-C36A5C694F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486099"/>
              </p:ext>
            </p:extLst>
          </p:nvPr>
        </p:nvGraphicFramePr>
        <p:xfrm>
          <a:off x="4856369" y="3843981"/>
          <a:ext cx="4055085" cy="914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2235200" imgH="508000" progId="Equation.DSMT4">
                  <p:embed/>
                </p:oleObj>
              </mc:Choice>
              <mc:Fallback>
                <p:oleObj r:id="rId6" imgW="2235200" imgH="508000" progId="Equation.DSMT4">
                  <p:embed/>
                  <p:pic>
                    <p:nvPicPr>
                      <p:cNvPr id="7" name="Obiekt 6">
                        <a:extLst>
                          <a:ext uri="{FF2B5EF4-FFF2-40B4-BE49-F238E27FC236}">
                            <a16:creationId xmlns:a16="http://schemas.microsoft.com/office/drawing/2014/main" id="{85960DBF-1578-4F91-8D29-C36A5C694FA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6369" y="3843981"/>
                        <a:ext cx="4055085" cy="9145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>
            <a:extLst>
              <a:ext uri="{FF2B5EF4-FFF2-40B4-BE49-F238E27FC236}">
                <a16:creationId xmlns:a16="http://schemas.microsoft.com/office/drawing/2014/main" id="{6C25F40E-25DC-4318-BCE3-737DCB76BD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9" name="Obiekt 8">
            <a:extLst>
              <a:ext uri="{FF2B5EF4-FFF2-40B4-BE49-F238E27FC236}">
                <a16:creationId xmlns:a16="http://schemas.microsoft.com/office/drawing/2014/main" id="{DB960A2E-21EB-49F1-995E-60F50E6945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7828991"/>
              </p:ext>
            </p:extLst>
          </p:nvPr>
        </p:nvGraphicFramePr>
        <p:xfrm>
          <a:off x="5436096" y="4933607"/>
          <a:ext cx="2448215" cy="432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1129810" imgH="203112" progId="Equation.DSMT4">
                  <p:embed/>
                </p:oleObj>
              </mc:Choice>
              <mc:Fallback>
                <p:oleObj r:id="rId8" imgW="1129810" imgH="203112" progId="Equation.DSMT4">
                  <p:embed/>
                  <p:pic>
                    <p:nvPicPr>
                      <p:cNvPr id="9" name="Obiekt 8">
                        <a:extLst>
                          <a:ext uri="{FF2B5EF4-FFF2-40B4-BE49-F238E27FC236}">
                            <a16:creationId xmlns:a16="http://schemas.microsoft.com/office/drawing/2014/main" id="{DB960A2E-21EB-49F1-995E-60F50E6945A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4933607"/>
                        <a:ext cx="2448215" cy="4320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Łącznik prosty ze strzałką 10">
            <a:extLst>
              <a:ext uri="{FF2B5EF4-FFF2-40B4-BE49-F238E27FC236}">
                <a16:creationId xmlns:a16="http://schemas.microsoft.com/office/drawing/2014/main" id="{FBC8A7F9-123F-4B46-A47A-1C77DEDA3DBD}"/>
              </a:ext>
            </a:extLst>
          </p:cNvPr>
          <p:cNvCxnSpPr>
            <a:cxnSpLocks/>
          </p:cNvCxnSpPr>
          <p:nvPr/>
        </p:nvCxnSpPr>
        <p:spPr>
          <a:xfrm>
            <a:off x="3131840" y="5147696"/>
            <a:ext cx="18426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Łącznik prosty ze strzałką 14">
            <a:extLst>
              <a:ext uri="{FF2B5EF4-FFF2-40B4-BE49-F238E27FC236}">
                <a16:creationId xmlns:a16="http://schemas.microsoft.com/office/drawing/2014/main" id="{8F6830CB-0181-45D6-B048-716CF07EA248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4095302" y="4301256"/>
            <a:ext cx="7610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08922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1099</TotalTime>
  <Words>609</Words>
  <Application>Microsoft Office PowerPoint</Application>
  <PresentationFormat>Pokaz na ekranie (4:3)</PresentationFormat>
  <Paragraphs>70</Paragraphs>
  <Slides>13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13</vt:i4>
      </vt:variant>
    </vt:vector>
  </HeadingPairs>
  <TitlesOfParts>
    <vt:vector size="20" baseType="lpstr">
      <vt:lpstr>Arial</vt:lpstr>
      <vt:lpstr>Calibri</vt:lpstr>
      <vt:lpstr>Cambria Math</vt:lpstr>
      <vt:lpstr>Times New Roman</vt:lpstr>
      <vt:lpstr>Motyw pakietu Office</vt:lpstr>
      <vt:lpstr>Równanie</vt:lpstr>
      <vt:lpstr>Equation.DSMT4</vt:lpstr>
      <vt:lpstr>Sygnały i Systemy (SYSY)</vt:lpstr>
      <vt:lpstr>Wnioski z poprzednich wykładów</vt:lpstr>
      <vt:lpstr>Widmo sygnałów nieokresowych – widmo ciągłe = transformata Fouriera</vt:lpstr>
      <vt:lpstr>Widma wybranych sygnałów </vt:lpstr>
      <vt:lpstr>Właściwości transformaty Fouriera </vt:lpstr>
      <vt:lpstr>Właściwości transformaty Fouriera – c.d.</vt:lpstr>
      <vt:lpstr>Właściwości transformaty Fouriera (6)</vt:lpstr>
      <vt:lpstr>Właściwości transformaty Fouriera (7)</vt:lpstr>
      <vt:lpstr>Filtracja analogowa</vt:lpstr>
      <vt:lpstr>Filtracja analogowa c. d.</vt:lpstr>
      <vt:lpstr>Filtry analogowe</vt:lpstr>
      <vt:lpstr>Idealny filtr prostokątny</vt:lpstr>
      <vt:lpstr>Zależności energetyczne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Podstawy Przetwarzania Sygnałów (PSYG)</dc:title>
  <dc:creator>Użytkownik systemu Windows</dc:creator>
  <cp:lastModifiedBy>Jakubiak Andrzej</cp:lastModifiedBy>
  <cp:revision>123</cp:revision>
  <dcterms:created xsi:type="dcterms:W3CDTF">2020-10-15T09:37:05Z</dcterms:created>
  <dcterms:modified xsi:type="dcterms:W3CDTF">2021-03-15T18:05:30Z</dcterms:modified>
</cp:coreProperties>
</file>