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7" r:id="rId3"/>
    <p:sldId id="270" r:id="rId4"/>
    <p:sldId id="272" r:id="rId5"/>
    <p:sldId id="273" r:id="rId6"/>
    <p:sldId id="277" r:id="rId7"/>
    <p:sldId id="274" r:id="rId8"/>
    <p:sldId id="282" r:id="rId9"/>
    <p:sldId id="278" r:id="rId10"/>
    <p:sldId id="276" r:id="rId11"/>
    <p:sldId id="279" r:id="rId12"/>
    <p:sldId id="280" r:id="rId13"/>
    <p:sldId id="281" r:id="rId14"/>
    <p:sldId id="283" r:id="rId15"/>
    <p:sldId id="284" r:id="rId16"/>
    <p:sldId id="292" r:id="rId17"/>
    <p:sldId id="293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66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272A0-00F4-4EB5-A904-2649CB64D0F1}" type="datetimeFigureOut">
              <a:rPr lang="pl-PL" smtClean="0"/>
              <a:t>15.03.2021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D01DE-C46B-4D8F-9D4A-966C1615D2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670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635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827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550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064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53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213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226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601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7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826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907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34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3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27.wmf"/><Relationship Id="rId7" Type="http://schemas.openxmlformats.org/officeDocument/2006/relationships/image" Target="../media/image29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9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4.wmf"/><Relationship Id="rId4" Type="http://schemas.openxmlformats.org/officeDocument/2006/relationships/image" Target="../media/image1.png"/><Relationship Id="rId9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11.wmf"/><Relationship Id="rId3" Type="http://schemas.openxmlformats.org/officeDocument/2006/relationships/image" Target="../media/image19.png"/><Relationship Id="rId7" Type="http://schemas.openxmlformats.org/officeDocument/2006/relationships/image" Target="../media/image8.wmf"/><Relationship Id="rId1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9.wmf"/><Relationship Id="rId1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25.png"/><Relationship Id="rId7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Sygnały i Systemy</a:t>
            </a:r>
            <a:br>
              <a:rPr lang="pl-PL" b="1" dirty="0"/>
            </a:br>
            <a:r>
              <a:rPr lang="pl-PL" b="1" dirty="0"/>
              <a:t>(SYSY)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>
                <a:solidFill>
                  <a:schemeClr val="tx1"/>
                </a:solidFill>
              </a:rPr>
              <a:t>Wykład 4</a:t>
            </a:r>
          </a:p>
        </p:txBody>
      </p:sp>
    </p:spTree>
    <p:extLst>
      <p:ext uri="{BB962C8B-B14F-4D97-AF65-F5344CB8AC3E}">
        <p14:creationId xmlns:p14="http://schemas.microsoft.com/office/powerpoint/2010/main" val="21659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Widma wybranych sygnałów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980728"/>
                <a:ext cx="8712968" cy="5688632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pl-PL" dirty="0"/>
                  <a:t>  </a:t>
                </a:r>
                <a14:m>
                  <m:oMath xmlns:m="http://schemas.openxmlformats.org/officeDocument/2006/math">
                    <m:r>
                      <a:rPr lang="pl-PL" b="1" i="1" u="sng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pl-PL" b="1" i="1" u="sng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b="1" i="1" u="sng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pl-PL" b="1" i="1" u="sng" smtClean="0">
                        <a:latin typeface="Cambria Math"/>
                      </a:rPr>
                      <m:t>                       </m:t>
                    </m:r>
                    <m:r>
                      <a:rPr lang="pl-PL" b="1" i="1" u="sng" smtClean="0">
                        <a:latin typeface="Cambria Math"/>
                        <a:ea typeface="Cambria Math"/>
                      </a:rPr>
                      <m:t>↔                     </m:t>
                    </m:r>
                    <m:r>
                      <a:rPr lang="pl-PL" b="1" i="1" u="sng" smtClean="0">
                        <a:latin typeface="Cambria Math"/>
                        <a:ea typeface="Cambria Math"/>
                      </a:rPr>
                      <m:t>𝑭</m:t>
                    </m:r>
                    <m:d>
                      <m:dPr>
                        <m:ctrlPr>
                          <a:rPr lang="pl-PL" b="1" i="1" u="sng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b="1" i="1" u="sng" smtClean="0"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</m:d>
                    <m:r>
                      <a:rPr lang="pl-PL" b="1" i="1" u="sng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pl-PL" i="1" dirty="0">
                  <a:latin typeface="Cambria Math"/>
                  <a:ea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𝛿</m:t>
                    </m:r>
                    <m:d>
                      <m:d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                                                    1 </m:t>
                    </m:r>
                  </m:oMath>
                </a14:m>
                <a:r>
                  <a:rPr lang="pl-PL" dirty="0"/>
                  <a:t> </a:t>
                </a:r>
              </a:p>
              <a:p>
                <a:pPr marL="0" indent="0" algn="ctr">
                  <a:buNone/>
                </a:pPr>
                <a:r>
                  <a:rPr lang="pl-PL" b="0" dirty="0"/>
                  <a:t>   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1                                                  2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𝜋𝛿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𝜔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pPr marL="0" indent="0" algn="ctr">
                  <a:buNone/>
                </a:pP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𝛿</m:t>
                    </m:r>
                    <m:d>
                      <m:d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                                    </m:t>
                    </m:r>
                    <m:sSup>
                      <m:sSup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   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  <m:r>
                          <a:rPr lang="el-GR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sSub>
                          <m:sSubPr>
                            <m:ctrlPr>
                              <a:rPr lang="el-GR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endParaRPr lang="pl-PL" dirty="0"/>
              </a:p>
              <a:p>
                <a:pPr marL="0" indent="0" algn="ctr">
                  <a:buNone/>
                </a:pPr>
                <a:r>
                  <a:rPr lang="pl-PL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pl-PL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pl-PL" i="1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                                   2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𝜋𝛿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𝜔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pl-PL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pPr marL="0" indent="0" algn="ctr">
                  <a:buNone/>
                </a:pPr>
                <a:r>
                  <a:rPr lang="pl-PL" b="0" dirty="0"/>
                  <a:t>       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𝑡</m:t>
                    </m:r>
                    <m:r>
                      <a:rPr lang="pl-PL" b="0" i="1" smtClean="0">
                        <a:latin typeface="Cambria Math"/>
                      </a:rPr>
                      <m:t>                 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𝜋𝛿</m:t>
                    </m:r>
                    <m:d>
                      <m:dPr>
                        <m:ctrlPr>
                          <a:rPr lang="pl-PL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pl-PL" i="1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𝜋𝛿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(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𝜔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pl-PL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pPr marL="0" indent="0" algn="ctr">
                  <a:buNone/>
                </a:pPr>
                <a:r>
                  <a:rPr lang="pl-PL" dirty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𝑠𝑖𝑛</m:t>
                        </m:r>
                        <m:r>
                          <a:rPr lang="pl-PL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𝑡</m:t>
                    </m:r>
                    <m:r>
                      <a:rPr lang="pl-PL" i="1">
                        <a:latin typeface="Cambria Math"/>
                      </a:rPr>
                      <m:t>   </m:t>
                    </m:r>
                    <m:r>
                      <a:rPr lang="pl-PL" b="0" i="1" smtClean="0">
                        <a:latin typeface="Cambria Math"/>
                      </a:rPr>
                      <m:t>    </m:t>
                    </m:r>
                    <m:r>
                      <a:rPr lang="pl-PL" i="1">
                        <a:latin typeface="Cambria Math"/>
                      </a:rPr>
                      <m:t> </m:t>
                    </m:r>
                    <m:r>
                      <a:rPr lang="pl-PL" b="0" i="1" smtClean="0">
                        <a:latin typeface="Cambria Math"/>
                      </a:rPr>
                      <m:t>    </m:t>
                    </m:r>
                    <m:r>
                      <a:rPr lang="pl-PL" i="1">
                        <a:latin typeface="Cambria Math"/>
                      </a:rPr>
                      <m:t>    </m:t>
                    </m:r>
                    <m:f>
                      <m:f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i="1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𝑗</m:t>
                        </m:r>
                      </m:den>
                    </m:f>
                    <m:r>
                      <a:rPr lang="pl-PL" i="1">
                        <a:latin typeface="Cambria Math"/>
                        <a:ea typeface="Cambria Math"/>
                      </a:rPr>
                      <m:t>𝛿</m:t>
                    </m:r>
                    <m:d>
                      <m:dPr>
                        <m:ctrlPr>
                          <a:rPr lang="pl-PL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pl-PL" i="1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pl-PL" i="1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</m:den>
                    </m:f>
                    <m:r>
                      <a:rPr lang="pl-PL" i="1">
                        <a:latin typeface="Cambria Math"/>
                        <a:ea typeface="Cambria Math"/>
                      </a:rPr>
                      <m:t>𝛿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(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𝜔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pl-PL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𝐴𝑟𝑒𝑐𝑡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/>
                            </a:rPr>
                            <m:t>𝑡</m:t>
                          </m:r>
                        </m:e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</m:d>
                      <m:r>
                        <a:rPr lang="pl-PL" b="0" i="1" smtClean="0">
                          <a:latin typeface="Cambria Math"/>
                        </a:rPr>
                        <m:t>                             </m:t>
                      </m:r>
                      <m:r>
                        <a:rPr lang="pl-PL" b="0" i="1" smtClean="0">
                          <a:latin typeface="Cambria Math"/>
                        </a:rPr>
                        <m:t>𝐴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𝑆𝑎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𝜔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980728"/>
                <a:ext cx="8712968" cy="568863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1635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pl-PL" sz="3600" b="1" dirty="0"/>
              <a:t>Właściwości transformaty Fouriera (1)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pl-PL" dirty="0"/>
              <a:t> </a:t>
            </a:r>
            <a:r>
              <a:rPr lang="pl-PL" b="1" dirty="0"/>
              <a:t>Liniowość</a:t>
            </a:r>
          </a:p>
          <a:p>
            <a:pPr marL="0" indent="0">
              <a:buNone/>
            </a:pPr>
            <a:r>
              <a:rPr lang="pl-PL" dirty="0"/>
              <a:t>Transformata Fouriera jest operacją opartą na całkowaniu, a zatem spełnia zasadę superpozycji, czyli jest operacją liniową. Stąd na przykład dla dowolnych stałych </a:t>
            </a:r>
            <a:r>
              <a:rPr lang="pl-PL" i="1" dirty="0"/>
              <a:t>a</a:t>
            </a:r>
            <a:r>
              <a:rPr lang="pl-PL" baseline="-25000" dirty="0"/>
              <a:t>1 </a:t>
            </a:r>
            <a:r>
              <a:rPr lang="pl-PL" dirty="0"/>
              <a:t>i </a:t>
            </a:r>
            <a:r>
              <a:rPr lang="pl-PL" i="1" dirty="0"/>
              <a:t>a</a:t>
            </a:r>
            <a:r>
              <a:rPr lang="pl-PL" baseline="-25000" dirty="0"/>
              <a:t>2</a:t>
            </a:r>
            <a:r>
              <a:rPr lang="pl-PL" dirty="0"/>
              <a:t> zachodzi:</a:t>
            </a:r>
          </a:p>
          <a:p>
            <a:pPr marL="0" indent="0">
              <a:buNone/>
            </a:pPr>
            <a:r>
              <a:rPr lang="pl-PL" dirty="0"/>
              <a:t>ℱ                                                            ,</a:t>
            </a:r>
          </a:p>
          <a:p>
            <a:pPr marL="0" indent="0">
              <a:buNone/>
            </a:pPr>
            <a:r>
              <a:rPr lang="pl-PL" dirty="0"/>
              <a:t>gdzie </a:t>
            </a:r>
            <a:r>
              <a:rPr lang="pl-PL" i="1" dirty="0"/>
              <a:t>F</a:t>
            </a:r>
            <a:r>
              <a:rPr lang="pl-PL" baseline="-25000" dirty="0"/>
              <a:t>1</a:t>
            </a:r>
            <a:r>
              <a:rPr lang="pl-PL" dirty="0"/>
              <a:t>(</a:t>
            </a:r>
            <a:r>
              <a:rPr lang="pl-PL" i="1" dirty="0"/>
              <a:t>ω</a:t>
            </a:r>
            <a:r>
              <a:rPr lang="pl-PL" dirty="0"/>
              <a:t>) oraz </a:t>
            </a:r>
            <a:r>
              <a:rPr lang="pl-PL" i="1" dirty="0"/>
              <a:t>F</a:t>
            </a:r>
            <a:r>
              <a:rPr lang="pl-PL" baseline="-25000" dirty="0"/>
              <a:t>2</a:t>
            </a:r>
            <a:r>
              <a:rPr lang="pl-PL" dirty="0"/>
              <a:t>(</a:t>
            </a:r>
            <a:r>
              <a:rPr lang="pl-PL" i="1" dirty="0"/>
              <a:t>ω</a:t>
            </a:r>
            <a:r>
              <a:rPr lang="pl-PL" dirty="0"/>
              <a:t>) są transformatami Fouriera odpowiednio sygnałów </a:t>
            </a:r>
            <a:r>
              <a:rPr lang="pl-PL" i="1" dirty="0"/>
              <a:t>f</a:t>
            </a:r>
            <a:r>
              <a:rPr lang="pl-PL" baseline="-25000" dirty="0"/>
              <a:t>1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i </a:t>
            </a:r>
            <a:r>
              <a:rPr lang="pl-PL" i="1" dirty="0"/>
              <a:t>f</a:t>
            </a:r>
            <a:r>
              <a:rPr lang="pl-PL" baseline="-25000" dirty="0"/>
              <a:t>2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. </a:t>
            </a:r>
          </a:p>
          <a:p>
            <a:pPr marL="0" indent="0">
              <a:buNone/>
            </a:pPr>
            <a:r>
              <a:rPr lang="pl-PL" dirty="0"/>
              <a:t>Ta z pozoru trywialna właściwość odgrywa niezwykle ważną rolę w analizie przetwarzania sygnałów przez systemy liniowe.</a:t>
            </a:r>
          </a:p>
          <a:p>
            <a:pPr marL="0" indent="0">
              <a:buNone/>
            </a:pP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827584" y="3212976"/>
          <a:ext cx="468052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2438280" imgH="215640" progId="Equation.3">
                  <p:embed/>
                </p:oleObj>
              </mc:Choice>
              <mc:Fallback>
                <p:oleObj name="Równanie" r:id="rId2" imgW="2438280" imgH="21564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27584" y="3212976"/>
                        <a:ext cx="4680520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4680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3600" b="1" dirty="0"/>
              <a:t>Właściwości transformaty Fouriera (2)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lvl="0"/>
            <a:r>
              <a:rPr lang="pl-PL" b="1" dirty="0"/>
              <a:t> </a:t>
            </a:r>
            <a:r>
              <a:rPr lang="pl-PL" sz="2800" b="1" dirty="0"/>
              <a:t>Dualność</a:t>
            </a:r>
          </a:p>
          <a:p>
            <a:pPr marL="0" indent="0">
              <a:buNone/>
            </a:pPr>
            <a:r>
              <a:rPr lang="pl-PL" sz="2800" dirty="0"/>
              <a:t>Pomiędzy reprezentacją sygnału w dziedzinie czasu i w dziedzinie częstotliwości zachodzi dualność, wyrażona w następujący  sposób:</a:t>
            </a:r>
          </a:p>
          <a:p>
            <a:pPr marL="0" indent="0">
              <a:buNone/>
            </a:pPr>
            <a:r>
              <a:rPr lang="pl-PL" sz="2800" dirty="0"/>
              <a:t>Jeżeli  ℱ{</a:t>
            </a:r>
            <a:r>
              <a:rPr lang="pl-PL" sz="2800" i="1" dirty="0"/>
              <a:t>f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)}=</a:t>
            </a:r>
            <a:r>
              <a:rPr lang="pl-PL" sz="2800" i="1" dirty="0"/>
              <a:t>F(ω</a:t>
            </a:r>
            <a:r>
              <a:rPr lang="pl-PL" sz="2800" dirty="0"/>
              <a:t>) , to wówczas	  ℱ{</a:t>
            </a:r>
            <a:r>
              <a:rPr lang="pl-PL" sz="2800" i="1" dirty="0"/>
              <a:t>F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)}=2</a:t>
            </a:r>
            <a:r>
              <a:rPr lang="pl-PL" sz="2800" i="1" dirty="0"/>
              <a:t>πf</a:t>
            </a:r>
            <a:r>
              <a:rPr lang="pl-PL" sz="2800" dirty="0"/>
              <a:t>(</a:t>
            </a:r>
            <a:r>
              <a:rPr lang="pl-PL" sz="2800" i="1" dirty="0"/>
              <a:t>-ω</a:t>
            </a:r>
            <a:r>
              <a:rPr lang="pl-PL" sz="2800" dirty="0"/>
              <a:t>)					 </a:t>
            </a:r>
          </a:p>
        </p:txBody>
      </p:sp>
      <p:pic>
        <p:nvPicPr>
          <p:cNvPr id="19458" name="Picture 2" descr="E:\Teksty Word\Dydaktyka\PSYG\SkanyKadrowane\IMG_20201105_0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61048"/>
            <a:ext cx="662473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463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pl-PL" sz="3600" b="1" dirty="0"/>
              <a:t>Właściwości transformaty Fouriera (3)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pl-PL" dirty="0"/>
              <a:t> </a:t>
            </a:r>
            <a:r>
              <a:rPr lang="pl-PL" b="1" dirty="0"/>
              <a:t>Skalowanie</a:t>
            </a:r>
          </a:p>
          <a:p>
            <a:pPr marL="0" indent="0">
              <a:buNone/>
            </a:pPr>
            <a:r>
              <a:rPr lang="pl-PL" dirty="0"/>
              <a:t>Rozszerzanie bądź kompresja sygnału </a:t>
            </a:r>
            <a:r>
              <a:rPr lang="pl-PL" i="1" dirty="0"/>
              <a:t>f(t)</a:t>
            </a:r>
            <a:r>
              <a:rPr lang="pl-PL" dirty="0"/>
              <a:t> w czasie (skalowanie poprzez stałą α) wpływa na jego widmo </a:t>
            </a:r>
            <a:r>
              <a:rPr lang="pl-PL" i="1" dirty="0"/>
              <a:t>F(ω) </a:t>
            </a:r>
            <a:r>
              <a:rPr lang="pl-PL" dirty="0"/>
              <a:t> według twierdzenia: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 Jeżeli  ℱ{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)}=</a:t>
            </a:r>
            <a:r>
              <a:rPr lang="pl-PL" i="1" dirty="0"/>
              <a:t>F(ω</a:t>
            </a:r>
            <a:r>
              <a:rPr lang="pl-PL" dirty="0"/>
              <a:t>) , to   ℱ 	                                     ,				 </a:t>
            </a:r>
          </a:p>
          <a:p>
            <a:pPr marL="0" indent="0">
              <a:buNone/>
            </a:pPr>
            <a:r>
              <a:rPr lang="pl-PL" dirty="0"/>
              <a:t>co oznacza,  że w dziedzinie pulsacji widmo zachowuje się odwrotnie – im bardziej wąski sygnał  (         )  tym szersze widmo, przy poszerzaniu sygnału (         ) jego widmo ulega kompresji.</a:t>
            </a:r>
          </a:p>
          <a:p>
            <a:pPr marL="0" indent="0">
              <a:buNone/>
            </a:pP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4572000" y="3212976"/>
          <a:ext cx="2808312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231560" imgH="457200" progId="Equation.3">
                  <p:embed/>
                </p:oleObj>
              </mc:Choice>
              <mc:Fallback>
                <p:oleObj name="Równanie" r:id="rId2" imgW="1231560" imgH="45720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72000" y="3212976"/>
                        <a:ext cx="2808312" cy="1008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683568" y="5229200"/>
          <a:ext cx="782935" cy="4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393480" imgH="253800" progId="Equation.3">
                  <p:embed/>
                </p:oleObj>
              </mc:Choice>
              <mc:Fallback>
                <p:oleObj name="Równanie" r:id="rId4" imgW="393480" imgH="25380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3568" y="5229200"/>
                        <a:ext cx="782935" cy="43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1979712" y="5589240"/>
          <a:ext cx="779122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393480" imgH="253800" progId="Equation.3">
                  <p:embed/>
                </p:oleObj>
              </mc:Choice>
              <mc:Fallback>
                <p:oleObj name="Równanie" r:id="rId6" imgW="393480" imgH="253800" progId="Equation.3">
                  <p:embed/>
                  <p:pic>
                    <p:nvPicPr>
                      <p:cNvPr id="6" name="Obiekt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79712" y="5589240"/>
                        <a:ext cx="779122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6011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3600" b="1" dirty="0"/>
              <a:t>Właściwości transformaty Fouriera (4)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lvl="0"/>
            <a:r>
              <a:rPr lang="pl-PL" b="1" dirty="0"/>
              <a:t>Przesunięcie w dziedzinie czasu</a:t>
            </a:r>
          </a:p>
          <a:p>
            <a:pPr marL="0" indent="0">
              <a:buNone/>
            </a:pPr>
            <a:r>
              <a:rPr lang="pl-PL" dirty="0"/>
              <a:t>Przesunięcie sygnału 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w czasie (opóźnienie lub przyspieszenie) o pewną wartość </a:t>
            </a:r>
            <a:r>
              <a:rPr lang="pl-PL" i="1" dirty="0"/>
              <a:t>t</a:t>
            </a:r>
            <a:r>
              <a:rPr lang="pl-PL" i="1" baseline="-25000" dirty="0"/>
              <a:t>0</a:t>
            </a:r>
            <a:r>
              <a:rPr lang="pl-PL" dirty="0"/>
              <a:t> powoduje zmianę widma wg twierdzenia:</a:t>
            </a:r>
          </a:p>
          <a:p>
            <a:pPr marL="0" indent="0">
              <a:buNone/>
            </a:pPr>
            <a:r>
              <a:rPr lang="pl-PL" dirty="0"/>
              <a:t>Jeżeli  ℱ{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)}=</a:t>
            </a:r>
            <a:r>
              <a:rPr lang="pl-PL" i="1" dirty="0"/>
              <a:t>F(ω</a:t>
            </a:r>
            <a:r>
              <a:rPr lang="pl-PL" dirty="0"/>
              <a:t>) , to  ℱ       			</a:t>
            </a:r>
          </a:p>
          <a:p>
            <a:pPr marL="0" indent="0">
              <a:buNone/>
            </a:pPr>
            <a:r>
              <a:rPr lang="pl-PL" dirty="0"/>
              <a:t>Przesunięcie sygnału w czasie nie powoduje zatem zmiany widma amplitudy, natomiast do widma fazy dodaje się element (-</a:t>
            </a:r>
            <a:r>
              <a:rPr lang="pl-PL" i="1" dirty="0"/>
              <a:t>ωt</a:t>
            </a:r>
            <a:r>
              <a:rPr lang="pl-PL" i="1" baseline="-25000" dirty="0"/>
              <a:t>0</a:t>
            </a:r>
            <a:r>
              <a:rPr lang="pl-PL" dirty="0"/>
              <a:t>) .</a:t>
            </a:r>
          </a:p>
          <a:p>
            <a:pPr marL="0" indent="0">
              <a:buNone/>
            </a:pPr>
            <a:r>
              <a:rPr lang="pl-PL" b="1" dirty="0"/>
              <a:t>Zastosowania: pomiar odległości, GPS, CT, NMR</a:t>
            </a:r>
          </a:p>
          <a:p>
            <a:pPr marL="0" indent="0">
              <a:buNone/>
            </a:pP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4716016" y="3140968"/>
          <a:ext cx="2880320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409400" imgH="241200" progId="Equation.3">
                  <p:embed/>
                </p:oleObj>
              </mc:Choice>
              <mc:Fallback>
                <p:oleObj name="Równanie" r:id="rId2" imgW="1409400" imgH="24120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16016" y="3140968"/>
                        <a:ext cx="2880320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4550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pl-PL" sz="3600" b="1" dirty="0"/>
              <a:t>Właściwości transformaty Fouriera (4 cd.)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25663"/>
            <a:ext cx="7560840" cy="5021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311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3600" b="1" dirty="0"/>
              <a:t>Właściwości transformaty Fouriera (5)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pl-PL" b="1" dirty="0"/>
              <a:t>Przesunięcie w dziedzinie częstotliwości</a:t>
            </a:r>
          </a:p>
          <a:p>
            <a:pPr marL="0" indent="0">
              <a:buNone/>
            </a:pPr>
            <a:r>
              <a:rPr lang="pl-PL" dirty="0"/>
              <a:t>„Dualną” właściwością w stosunku do przesunięcia w dziedzinie czasu jest przesunięcie w dziedzinie częstotliwości, wyrażone twierdzeniem:</a:t>
            </a:r>
          </a:p>
          <a:p>
            <a:pPr marL="0" indent="0">
              <a:buNone/>
            </a:pPr>
            <a:r>
              <a:rPr lang="pl-PL" dirty="0"/>
              <a:t>Jeżeli  ℱ{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)}=</a:t>
            </a:r>
            <a:r>
              <a:rPr lang="pl-PL" i="1" dirty="0"/>
              <a:t>F(ω</a:t>
            </a:r>
            <a:r>
              <a:rPr lang="pl-PL" dirty="0"/>
              <a:t>) , to ℱ                                    .</a:t>
            </a:r>
          </a:p>
          <a:p>
            <a:pPr marL="0" indent="0">
              <a:buNone/>
            </a:pPr>
            <a:r>
              <a:rPr lang="pl-PL" dirty="0"/>
              <a:t>Przesunięcie widma sygnału o </a:t>
            </a:r>
            <a:r>
              <a:rPr lang="pl-PL" i="1" dirty="0"/>
              <a:t>ω</a:t>
            </a:r>
            <a:r>
              <a:rPr lang="pl-PL" i="1" baseline="-25000" dirty="0"/>
              <a:t>0 </a:t>
            </a:r>
            <a:r>
              <a:rPr lang="pl-PL" dirty="0"/>
              <a:t> rad/s jest spowodowane pomnożeniem sygnału w dziedzinie czasu przez czynnik          . Łatwo na tej podstawie wyznaczyć efekt w dziedzinie częstotliwości jaki np. daje pomnożenie sygnału 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przez cos(</a:t>
            </a:r>
            <a:r>
              <a:rPr lang="pl-PL" i="1" dirty="0"/>
              <a:t>ω</a:t>
            </a:r>
            <a:r>
              <a:rPr lang="pl-PL" i="1" baseline="-25000" dirty="0"/>
              <a:t>0</a:t>
            </a:r>
            <a:r>
              <a:rPr lang="pl-PL" i="1" dirty="0"/>
              <a:t>t</a:t>
            </a:r>
            <a:r>
              <a:rPr lang="pl-PL" dirty="0"/>
              <a:t>):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ℱ                         </a:t>
            </a:r>
            <a:r>
              <a:rPr lang="pl-PL" dirty="0" err="1"/>
              <a:t>ℱ</a:t>
            </a:r>
            <a:r>
              <a:rPr lang="pl-PL" dirty="0"/>
              <a:t>                           =                                   .</a:t>
            </a: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4283968" y="2708920"/>
          <a:ext cx="302433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460160" imgH="241200" progId="Equation.3">
                  <p:embed/>
                </p:oleObj>
              </mc:Choice>
              <mc:Fallback>
                <p:oleObj name="Równanie" r:id="rId2" imgW="1460160" imgH="24120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83968" y="2708920"/>
                        <a:ext cx="3024336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3707904" y="3933056"/>
          <a:ext cx="72008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291960" imgH="203040" progId="Equation.3">
                  <p:embed/>
                </p:oleObj>
              </mc:Choice>
              <mc:Fallback>
                <p:oleObj name="Równanie" r:id="rId4" imgW="291960" imgH="203040" progId="Equation.3">
                  <p:embed/>
                  <p:pic>
                    <p:nvPicPr>
                      <p:cNvPr id="6" name="Obiek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07904" y="3933056"/>
                        <a:ext cx="720080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/>
        </p:nvGraphicFramePr>
        <p:xfrm>
          <a:off x="827584" y="5589240"/>
          <a:ext cx="216024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977760" imgH="228600" progId="Equation.3">
                  <p:embed/>
                </p:oleObj>
              </mc:Choice>
              <mc:Fallback>
                <p:oleObj name="Równanie" r:id="rId6" imgW="977760" imgH="228600" progId="Equation.3">
                  <p:embed/>
                  <p:pic>
                    <p:nvPicPr>
                      <p:cNvPr id="7" name="Obiek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7584" y="5589240"/>
                        <a:ext cx="2160240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/>
        </p:nvGraphicFramePr>
        <p:xfrm>
          <a:off x="3203848" y="5445224"/>
          <a:ext cx="230425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1384200" imgH="431640" progId="Equation.3">
                  <p:embed/>
                </p:oleObj>
              </mc:Choice>
              <mc:Fallback>
                <p:oleObj name="Równanie" r:id="rId8" imgW="1384200" imgH="431640" progId="Equation.3">
                  <p:embed/>
                  <p:pic>
                    <p:nvPicPr>
                      <p:cNvPr id="8" name="Obiekt 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03848" y="5445224"/>
                        <a:ext cx="2304256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iekt 8"/>
          <p:cNvGraphicFramePr>
            <a:graphicFrameLocks noChangeAspect="1"/>
          </p:cNvGraphicFramePr>
          <p:nvPr/>
        </p:nvGraphicFramePr>
        <p:xfrm>
          <a:off x="5724128" y="5445224"/>
          <a:ext cx="273630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0" imgW="1612800" imgH="393480" progId="Equation.3">
                  <p:embed/>
                </p:oleObj>
              </mc:Choice>
              <mc:Fallback>
                <p:oleObj name="Równanie" r:id="rId10" imgW="1612800" imgH="393480" progId="Equation.3">
                  <p:embed/>
                  <p:pic>
                    <p:nvPicPr>
                      <p:cNvPr id="9" name="Obiekt 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724128" y="5445224"/>
                        <a:ext cx="2736304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7959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056E5D-C903-4073-B4AA-110B86A8D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/>
          </a:bodyPr>
          <a:lstStyle/>
          <a:p>
            <a:r>
              <a:rPr lang="pl-PL" sz="3600" b="1" dirty="0"/>
              <a:t>Właściwości transformaty Fouriera (5) c.d.</a:t>
            </a:r>
            <a:br>
              <a:rPr lang="pl-PL" sz="3600" b="1" dirty="0"/>
            </a:br>
            <a:r>
              <a:rPr lang="pl-PL" sz="3600" b="1" dirty="0"/>
              <a:t>(„Twierdzenie o modulacji”)</a:t>
            </a:r>
            <a:endParaRPr lang="pl-PL" sz="36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6F2827A-9740-4C90-AE67-4DF9230D6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/>
              <a:t>Zastosowania: radiofonia, telewizja, telekomunikacja … (AM, FM, PCM, PSK, FDM)</a:t>
            </a:r>
          </a:p>
          <a:p>
            <a:r>
              <a:rPr lang="pl-PL" b="1" dirty="0"/>
              <a:t>Przykład:</a:t>
            </a:r>
          </a:p>
          <a:p>
            <a:pPr marL="0" indent="0">
              <a:buNone/>
            </a:pPr>
            <a:endParaRPr lang="pl-PL" b="1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7A0CCBFA-9773-4F61-8D46-5FD3726C9D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284984"/>
            <a:ext cx="813690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665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pl-PL" sz="3200" b="1" dirty="0"/>
              <a:t>Widmo sygnału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/>
          <a:lstStyle/>
          <a:p>
            <a:pPr marL="0" indent="0">
              <a:buNone/>
            </a:pPr>
            <a:r>
              <a:rPr lang="pl-PL" sz="2000" dirty="0"/>
              <a:t>Wykładniczy szereg Fouriera stanowi „zespoloną reprezentację” sygnału za pomocą trygonometrycznych funkcji sinus i cosinus, dając podstawę analizy harmonicznej / widmowej  (można łatwo wyznaczyć zależność między współczynnikami rozwinięcia w trygonometryczny i w wykładniczy szereg Fouriera).</a:t>
            </a:r>
          </a:p>
          <a:p>
            <a:pPr marL="0" indent="0">
              <a:buNone/>
            </a:pPr>
            <a:r>
              <a:rPr lang="pl-PL" sz="2000" dirty="0"/>
              <a:t>Współczynniki </a:t>
            </a:r>
            <a:r>
              <a:rPr lang="pl-PL" sz="2000" i="1" dirty="0" err="1"/>
              <a:t>F</a:t>
            </a:r>
            <a:r>
              <a:rPr lang="pl-PL" sz="2000" i="1" baseline="-25000" dirty="0" err="1"/>
              <a:t>n</a:t>
            </a:r>
            <a:r>
              <a:rPr lang="pl-PL" sz="2000" i="1" baseline="-25000" dirty="0"/>
              <a:t> </a:t>
            </a:r>
            <a:r>
              <a:rPr lang="pl-PL" sz="2000" dirty="0"/>
              <a:t>zależą od całkowitej wielokrotności stałej 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baseline="-25000" dirty="0"/>
              <a:t> </a:t>
            </a:r>
            <a:r>
              <a:rPr lang="pl-PL" sz="2000" dirty="0"/>
              <a:t> . </a:t>
            </a:r>
            <a:r>
              <a:rPr lang="pl-PL" sz="2000" b="1" dirty="0"/>
              <a:t>Wykres tych współczynników w funkcji pulsacji </a:t>
            </a:r>
            <a:r>
              <a:rPr lang="pl-PL" sz="2000" b="1" i="1" dirty="0">
                <a:sym typeface="Symbol"/>
              </a:rPr>
              <a:t></a:t>
            </a:r>
            <a:r>
              <a:rPr lang="pl-PL" sz="2000" b="1" i="1" dirty="0"/>
              <a:t> </a:t>
            </a:r>
            <a:r>
              <a:rPr lang="pl-PL" sz="2000" b="1" dirty="0"/>
              <a:t>jest nazywany </a:t>
            </a:r>
            <a:r>
              <a:rPr lang="pl-PL" sz="2000" b="1" i="1" dirty="0"/>
              <a:t>fourierowskim widmem</a:t>
            </a:r>
            <a:r>
              <a:rPr lang="pl-PL" sz="2000" b="1" dirty="0"/>
              <a:t> lub krótko </a:t>
            </a:r>
            <a:r>
              <a:rPr lang="pl-PL" sz="2000" b="1" i="1" dirty="0"/>
              <a:t>widmem</a:t>
            </a:r>
            <a:r>
              <a:rPr lang="pl-PL" sz="2000" b="1" dirty="0"/>
              <a:t> </a:t>
            </a:r>
            <a:r>
              <a:rPr lang="pl-PL" sz="2000" b="1" i="1" dirty="0"/>
              <a:t>sygnału</a:t>
            </a:r>
            <a:r>
              <a:rPr lang="pl-PL" sz="2000" b="1" dirty="0"/>
              <a:t> </a:t>
            </a:r>
            <a:r>
              <a:rPr lang="pl-PL" sz="2000" b="1" i="1" dirty="0"/>
              <a:t>f(t)</a:t>
            </a:r>
            <a:r>
              <a:rPr lang="pl-PL" sz="2000" b="1" dirty="0"/>
              <a:t>. </a:t>
            </a:r>
            <a:r>
              <a:rPr lang="pl-PL" sz="2000" dirty="0"/>
              <a:t> W przypadku reprezentacji sygnału za pomocą wykładniczego szeregu Fouriera widmo</a:t>
            </a:r>
            <a:r>
              <a:rPr lang="pl-PL" sz="2000" i="1" baseline="-25000" dirty="0"/>
              <a:t> </a:t>
            </a:r>
            <a:r>
              <a:rPr lang="pl-PL" sz="2000" baseline="-25000" dirty="0"/>
              <a:t> </a:t>
            </a:r>
            <a:r>
              <a:rPr lang="pl-PL" sz="2000" dirty="0"/>
              <a:t>istnieje tylko dla dyskretnych wartości 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dirty="0"/>
              <a:t> </a:t>
            </a:r>
            <a:r>
              <a:rPr lang="pl-PL" sz="2000" dirty="0"/>
              <a:t>= 0, </a:t>
            </a:r>
            <a:r>
              <a:rPr lang="pl-PL" sz="2000" dirty="0">
                <a:sym typeface="Symbol"/>
              </a:rPr>
              <a:t>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dirty="0"/>
              <a:t>, </a:t>
            </a:r>
            <a:r>
              <a:rPr lang="pl-PL" sz="2000" dirty="0">
                <a:sym typeface="Symbol"/>
              </a:rPr>
              <a:t></a:t>
            </a:r>
            <a:r>
              <a:rPr lang="pl-PL" sz="2000" dirty="0"/>
              <a:t>2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dirty="0"/>
              <a:t>, </a:t>
            </a:r>
            <a:r>
              <a:rPr lang="pl-PL" sz="2000" dirty="0">
                <a:sym typeface="Symbol"/>
              </a:rPr>
              <a:t></a:t>
            </a:r>
            <a:r>
              <a:rPr lang="pl-PL" sz="2000" dirty="0"/>
              <a:t>3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dirty="0"/>
              <a:t>, . . . ;  mamy więc tutaj do czynienia z tak zwanym </a:t>
            </a:r>
            <a:r>
              <a:rPr lang="pl-PL" sz="2000" b="1" dirty="0"/>
              <a:t>widmem dyskretnym</a:t>
            </a:r>
            <a:r>
              <a:rPr lang="pl-PL" sz="2000" dirty="0"/>
              <a:t>. Widmo to określa sygnał w sposób  wzajemnie jednoznaczny w rozpatrywanym przedziale czasu (</a:t>
            </a:r>
            <a:r>
              <a:rPr lang="pl-PL" sz="2000" i="1" dirty="0"/>
              <a:t>t</a:t>
            </a:r>
            <a:r>
              <a:rPr lang="pl-PL" sz="2000" i="1" baseline="-25000" dirty="0"/>
              <a:t>1 </a:t>
            </a:r>
            <a:r>
              <a:rPr lang="pl-PL" sz="2000" i="1" dirty="0"/>
              <a:t>, t</a:t>
            </a:r>
            <a:r>
              <a:rPr lang="pl-PL" sz="2000" i="1" baseline="-25000" dirty="0"/>
              <a:t>2</a:t>
            </a:r>
            <a:r>
              <a:rPr lang="pl-PL" sz="2000" dirty="0"/>
              <a:t>), a sygnał okresowy w całym przedziale czasu. </a:t>
            </a:r>
          </a:p>
          <a:p>
            <a:pPr marL="0" indent="0">
              <a:buNone/>
            </a:pPr>
            <a:r>
              <a:rPr lang="pl-PL" sz="2000" dirty="0"/>
              <a:t>Ponieważ współczynniki </a:t>
            </a:r>
            <a:r>
              <a:rPr lang="pl-PL" sz="2000" i="1" dirty="0" err="1"/>
              <a:t>F</a:t>
            </a:r>
            <a:r>
              <a:rPr lang="pl-PL" sz="2000" i="1" baseline="-25000" dirty="0" err="1"/>
              <a:t>n</a:t>
            </a:r>
            <a:r>
              <a:rPr lang="pl-PL" sz="2000" i="1" baseline="-25000" dirty="0"/>
              <a:t> </a:t>
            </a:r>
            <a:r>
              <a:rPr lang="pl-PL" sz="2000" dirty="0"/>
              <a:t> są na ogół wielkościami zespolonymi, to często rozróżnia się </a:t>
            </a:r>
            <a:r>
              <a:rPr lang="pl-PL" sz="2000" b="1" i="1" dirty="0"/>
              <a:t>widmo amplitudy</a:t>
            </a:r>
            <a:r>
              <a:rPr lang="pl-PL" sz="2000" dirty="0"/>
              <a:t>, czyli wykres </a:t>
            </a:r>
            <a:r>
              <a:rPr lang="pl-PL" sz="2000" b="1" dirty="0"/>
              <a:t>modułu </a:t>
            </a:r>
            <a:r>
              <a:rPr lang="pl-PL" sz="2000" b="1" i="1" dirty="0" err="1"/>
              <a:t>F</a:t>
            </a:r>
            <a:r>
              <a:rPr lang="pl-PL" sz="2000" b="1" i="1" baseline="-25000" dirty="0" err="1"/>
              <a:t>n</a:t>
            </a:r>
            <a:r>
              <a:rPr lang="pl-PL" sz="2000" b="1" dirty="0"/>
              <a:t> </a:t>
            </a:r>
            <a:r>
              <a:rPr lang="pl-PL" sz="2000" dirty="0"/>
              <a:t>w funkcji pulsacji, oraz </a:t>
            </a:r>
            <a:r>
              <a:rPr lang="pl-PL" sz="2000" b="1" i="1" dirty="0"/>
              <a:t>widmo fazy</a:t>
            </a:r>
            <a:r>
              <a:rPr lang="pl-PL" sz="2000" dirty="0"/>
              <a:t>, czyli wykres </a:t>
            </a:r>
            <a:r>
              <a:rPr lang="pl-PL" sz="2000" b="1" dirty="0"/>
              <a:t>argumentu </a:t>
            </a:r>
            <a:r>
              <a:rPr lang="pl-PL" sz="2000" b="1" i="1" dirty="0" err="1"/>
              <a:t>F</a:t>
            </a:r>
            <a:r>
              <a:rPr lang="pl-PL" sz="2000" b="1" i="1" baseline="-25000" dirty="0" err="1"/>
              <a:t>n</a:t>
            </a:r>
            <a:r>
              <a:rPr lang="pl-PL" sz="2000" b="1" dirty="0"/>
              <a:t> </a:t>
            </a:r>
            <a:r>
              <a:rPr lang="pl-PL" sz="2000" dirty="0"/>
              <a:t>w funkcji pulsacji. </a:t>
            </a:r>
          </a:p>
        </p:txBody>
      </p:sp>
    </p:spTree>
    <p:extLst>
      <p:ext uri="{BB962C8B-B14F-4D97-AF65-F5344CB8AC3E}">
        <p14:creationId xmlns:p14="http://schemas.microsoft.com/office/powerpoint/2010/main" val="3265879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3200" b="1" dirty="0"/>
              <a:t>Widmo sygnałów nieokresowych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pl-PL" sz="2400" dirty="0"/>
                  <a:t> - sygnał nieokresowy, energetyczny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r>
                  <a:rPr lang="pl-PL" dirty="0"/>
                  <a:t>					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  <a:blipFill rotWithShape="1">
                <a:blip r:embed="rId3"/>
                <a:stretch>
                  <a:fillRect l="-593" t="-86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33670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273783"/>
              </p:ext>
            </p:extLst>
          </p:nvPr>
        </p:nvGraphicFramePr>
        <p:xfrm>
          <a:off x="2267744" y="3573016"/>
          <a:ext cx="30963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5" imgW="1028520" imgH="279360" progId="Equation.3">
                  <p:embed/>
                </p:oleObj>
              </mc:Choice>
              <mc:Fallback>
                <p:oleObj name="Równanie" r:id="rId5" imgW="102852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67744" y="3573016"/>
                        <a:ext cx="3096344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5600781"/>
              </p:ext>
            </p:extLst>
          </p:nvPr>
        </p:nvGraphicFramePr>
        <p:xfrm>
          <a:off x="2965450" y="4076700"/>
          <a:ext cx="3068638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7" imgW="1168200" imgH="431640" progId="Equation.3">
                  <p:embed/>
                </p:oleObj>
              </mc:Choice>
              <mc:Fallback>
                <p:oleObj name="Równanie" r:id="rId7" imgW="11682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65450" y="4076700"/>
                        <a:ext cx="3068638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978299"/>
              </p:ext>
            </p:extLst>
          </p:nvPr>
        </p:nvGraphicFramePr>
        <p:xfrm>
          <a:off x="1331640" y="4869160"/>
          <a:ext cx="3238012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9" imgW="1473120" imgH="495000" progId="Equation.3">
                  <p:embed/>
                </p:oleObj>
              </mc:Choice>
              <mc:Fallback>
                <p:oleObj name="Równanie" r:id="rId9" imgW="147312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331640" y="4869160"/>
                        <a:ext cx="3238012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767928"/>
              </p:ext>
            </p:extLst>
          </p:nvPr>
        </p:nvGraphicFramePr>
        <p:xfrm>
          <a:off x="5220072" y="5085184"/>
          <a:ext cx="1304280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1" imgW="583920" imgH="393480" progId="Equation.3">
                  <p:embed/>
                </p:oleObj>
              </mc:Choice>
              <mc:Fallback>
                <p:oleObj name="Równanie" r:id="rId11" imgW="5839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220072" y="5085184"/>
                        <a:ext cx="1304280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150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Widmo sygnałów nieokresowych – widmo ciągłe = transformata Fouriera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400" i="1">
                              <a:latin typeface="Cambria Math"/>
                            </a:rPr>
                            <m:t>2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pl-PL" sz="2400" i="1">
                              <a:latin typeface="Cambria Math"/>
                            </a:rPr>
                            <m:t>𝐹</m:t>
                          </m:r>
                          <m:r>
                            <a:rPr lang="pl-PL" sz="2400" i="1">
                              <a:latin typeface="Cambria Math"/>
                            </a:rPr>
                            <m:t>(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)</m:t>
                          </m:r>
                          <m:sSup>
                            <m:sSupPr>
                              <m:ctrlPr>
                                <a:rPr lang="pl-PL" sz="24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  <m:r>
                                <a:rPr lang="el-GR" sz="24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i="1">
                          <a:latin typeface="Cambria Math"/>
                        </a:rPr>
                        <m:t>𝐹</m:t>
                      </m:r>
                      <m:r>
                        <a:rPr lang="pl-PL" sz="2400" i="1">
                          <a:latin typeface="Cambria Math"/>
                        </a:rPr>
                        <m:t>(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)=</m:t>
                      </m:r>
                      <m:nary>
                        <m:nary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pl-PL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24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pl-PL" sz="2400" i="1">
                                  <a:latin typeface="Cambria Math"/>
                                </a:rPr>
                                <m:t> </m:t>
                              </m:r>
                            </m:sub>
                          </m:sSub>
                        </m:e>
                      </m:nary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sz="24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</a:rPr>
                            <m:t>𝑗</m:t>
                          </m:r>
                          <m:r>
                            <a:rPr lang="el-GR" sz="2400" i="1">
                              <a:latin typeface="Cambria Math"/>
                            </a:rPr>
                            <m:t>𝜔</m:t>
                          </m:r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pl-PL" sz="2400" i="1"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:r>
                  <a:rPr lang="pl-PL" sz="2400" dirty="0"/>
                  <a:t>Warunek istnienia widma: sygnał  </a:t>
                </a:r>
                <a:r>
                  <a:rPr lang="pl-PL" sz="2400" i="1" dirty="0"/>
                  <a:t>f(t)</a:t>
                </a:r>
                <a:r>
                  <a:rPr lang="pl-PL" sz="2400" dirty="0"/>
                  <a:t> jest energetyczny lub spełnia warunki Dirichleta w całym przedziale czasu.</a:t>
                </a:r>
              </a:p>
              <a:p>
                <a:pPr marL="0" indent="0">
                  <a:buNone/>
                </a:pPr>
                <a:r>
                  <a:rPr lang="pl-PL" sz="2400" i="1" dirty="0"/>
                  <a:t>Przykład: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88134"/>
            <a:ext cx="662473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579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pl-PL" sz="3200" b="1" dirty="0"/>
              <a:t>Dystrybucja delta </a:t>
            </a:r>
            <a:r>
              <a:rPr lang="pl-PL" sz="3200" b="1" dirty="0" err="1"/>
              <a:t>Diraca</a:t>
            </a:r>
            <a:r>
              <a:rPr lang="pl-PL" sz="3200" b="1" dirty="0"/>
              <a:t> (funkcja impulsowa)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163885"/>
                <a:ext cx="8435280" cy="543346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dirty="0"/>
                  <a:t> 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r>
                  <a:rPr lang="pl-PL" sz="2000" b="0" dirty="0"/>
                  <a:t>  </a:t>
                </a:r>
                <a14:m>
                  <m:oMath xmlns:m="http://schemas.openxmlformats.org/officeDocument/2006/math">
                    <m:r>
                      <a:rPr lang="pl-PL" sz="2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2000" b="0" i="1" smtClean="0">
                        <a:latin typeface="Cambria Math"/>
                        <a:ea typeface="Cambria Math"/>
                      </a:rPr>
                      <m:t>∗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𝛿</m:t>
                    </m:r>
                    <m:d>
                      <m:dPr>
                        <m:ctrlPr>
                          <a:rPr lang="pl-PL" sz="20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pl-PL" sz="2000" b="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pl-PL" sz="2000" b="0" dirty="0">
                    <a:ea typeface="Cambria Math"/>
                  </a:rPr>
                  <a:t>  </a:t>
                </a:r>
                <a14:m>
                  <m:oMath xmlns:m="http://schemas.openxmlformats.org/officeDocument/2006/math">
                    <m:r>
                      <a:rPr lang="pl-PL" sz="2000" b="0" i="1" smtClean="0">
                        <a:latin typeface="Cambria Math"/>
                        <a:ea typeface="Cambria Math"/>
                      </a:rPr>
                      <m:t> =</m:t>
                    </m:r>
                    <m:nary>
                      <m:naryPr>
                        <m:limLoc m:val="undOvr"/>
                        <m:ctrlPr>
                          <a:rPr lang="pl-PL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pl-PL" sz="2000" b="0" i="1" smtClean="0">
                            <a:latin typeface="Cambria Math"/>
                          </a:rPr>
                          <m:t>−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  <m:sup>
                        <m:r>
                          <a:rPr lang="pl-PL" sz="20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pl-PL" sz="2000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pl-PL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</m:d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pl-PL" sz="20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</m:d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nary>
                    <m:r>
                      <a:rPr lang="pl-PL" sz="20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pl-PL" sz="2000" dirty="0"/>
                  <a:t> 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163885"/>
                <a:ext cx="8435280" cy="5433467"/>
              </a:xfrm>
              <a:blipFill rotWithShape="1">
                <a:blip r:embed="rId3"/>
                <a:stretch>
                  <a:fillRect l="-43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041731"/>
              </p:ext>
            </p:extLst>
          </p:nvPr>
        </p:nvGraphicFramePr>
        <p:xfrm>
          <a:off x="395536" y="1268760"/>
          <a:ext cx="2520280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1422360" imgH="457200" progId="Equation.3">
                  <p:embed/>
                </p:oleObj>
              </mc:Choice>
              <mc:Fallback>
                <p:oleObj name="Równanie" r:id="rId4" imgW="14223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536" y="1268760"/>
                        <a:ext cx="2520280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1970113"/>
              </p:ext>
            </p:extLst>
          </p:nvPr>
        </p:nvGraphicFramePr>
        <p:xfrm>
          <a:off x="323528" y="2204864"/>
          <a:ext cx="194421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914400" imgH="469800" progId="Equation.3">
                  <p:embed/>
                </p:oleObj>
              </mc:Choice>
              <mc:Fallback>
                <p:oleObj name="Równanie" r:id="rId6" imgW="91440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3528" y="2204864"/>
                        <a:ext cx="1944216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284053"/>
              </p:ext>
            </p:extLst>
          </p:nvPr>
        </p:nvGraphicFramePr>
        <p:xfrm>
          <a:off x="395536" y="2963185"/>
          <a:ext cx="267017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1511280" imgH="469800" progId="Equation.3">
                  <p:embed/>
                </p:oleObj>
              </mc:Choice>
              <mc:Fallback>
                <p:oleObj name="Równanie" r:id="rId8" imgW="151128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5536" y="2963185"/>
                        <a:ext cx="2670175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3923775"/>
              </p:ext>
            </p:extLst>
          </p:nvPr>
        </p:nvGraphicFramePr>
        <p:xfrm>
          <a:off x="251520" y="5085184"/>
          <a:ext cx="2880320" cy="778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0" imgW="1879560" imgH="469800" progId="Equation.3">
                  <p:embed/>
                </p:oleObj>
              </mc:Choice>
              <mc:Fallback>
                <p:oleObj name="Równanie" r:id="rId10" imgW="187956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51520" y="5085184"/>
                        <a:ext cx="2880320" cy="7786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296801"/>
              </p:ext>
            </p:extLst>
          </p:nvPr>
        </p:nvGraphicFramePr>
        <p:xfrm>
          <a:off x="179512" y="5805264"/>
          <a:ext cx="324036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2" imgW="2044440" imgH="469800" progId="Equation.3">
                  <p:embed/>
                </p:oleObj>
              </mc:Choice>
              <mc:Fallback>
                <p:oleObj name="Równanie" r:id="rId12" imgW="204444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79512" y="5805264"/>
                        <a:ext cx="3240360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72" name="Picture 12" descr="E:\Teksty Word\Dydaktyka\PSYG\SkanyKadrowane\IMG_20201104_0001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980728"/>
            <a:ext cx="5388967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486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Widma wybranych sygnałów 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</a:p>
        </p:txBody>
      </p:sp>
      <p:pic>
        <p:nvPicPr>
          <p:cNvPr id="17410" name="Picture 2" descr="E:\Teksty Word\Dydaktyka\PSYG\SkanyKadrowane\IMG_20201105_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681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3200" b="1" dirty="0"/>
              <a:t>Widmo ciągłe sygnałów okresowych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052736"/>
                <a:ext cx="8229600" cy="561662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dirty="0"/>
                  <a:t>                                       </a:t>
                </a: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r>
                  <a:rPr lang="pl-PL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2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pl-PL" sz="2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pl-PL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sz="2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pl-PL" sz="2800" i="1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pl-PL" sz="2800" i="1" smtClean="0">
                        <a:latin typeface="Cambria Math"/>
                        <a:ea typeface="Cambria Math"/>
                      </a:rPr>
                      <m:t>↔</m:t>
                    </m:r>
                    <m:r>
                      <a:rPr lang="pl-PL" sz="2800" i="1">
                        <a:latin typeface="Cambria Math"/>
                      </a:rPr>
                      <m:t> 2</m:t>
                    </m:r>
                    <m:r>
                      <a:rPr lang="pl-PL" sz="2800" i="1">
                        <a:latin typeface="Cambria Math"/>
                        <a:ea typeface="Cambria Math"/>
                      </a:rPr>
                      <m:t>𝜋𝛿</m:t>
                    </m:r>
                    <m:r>
                      <a:rPr lang="pl-PL" sz="2800" i="1">
                        <a:latin typeface="Cambria Math"/>
                        <a:ea typeface="Cambria Math"/>
                      </a:rPr>
                      <m:t>(</m:t>
                    </m:r>
                    <m:r>
                      <a:rPr lang="pl-PL" sz="2800" i="1">
                        <a:latin typeface="Cambria Math"/>
                        <a:ea typeface="Cambria Math"/>
                      </a:rPr>
                      <m:t>𝜔</m:t>
                    </m:r>
                    <m:r>
                      <a:rPr lang="pl-PL" sz="2800" i="1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pl-PL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pl-PL" sz="2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sz="28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pl-PL" sz="28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pl-PL" sz="2800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r>
                  <a:rPr lang="pl-PL" sz="2000" dirty="0"/>
                  <a:t>Przykład: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pl-PL" sz="20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pl-P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2000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pl-PL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pl-PL" sz="2000" b="0" i="1" smtClean="0">
                            <a:latin typeface="Cambria Math"/>
                          </a:rPr>
                          <m:t>𝑛</m:t>
                        </m:r>
                        <m:r>
                          <a:rPr lang="pl-PL" sz="2000" b="0" i="1" smtClean="0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𝑛𝑇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nary>
                  </m:oMath>
                </a14:m>
                <a:r>
                  <a:rPr lang="pl-PL" sz="2000" dirty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b="0" i="1" dirty="0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pl-PL" sz="20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pl-PL" sz="2000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sz="20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0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sz="2000" b="0" i="1" dirty="0" smtClean="0">
                            <a:latin typeface="Cambria Math"/>
                          </a:rPr>
                          <m:t>𝑇</m:t>
                        </m:r>
                      </m:den>
                    </m:f>
                    <m:nary>
                      <m:naryPr>
                        <m:limLoc m:val="undOvr"/>
                        <m:ctrlPr>
                          <a:rPr lang="pl-PL" sz="2000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pl-PL" sz="2000" b="0" i="1" dirty="0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pl-PL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b="0" i="1" dirty="0" smtClean="0">
                                <a:latin typeface="Cambria Math"/>
                              </a:rPr>
                              <m:t>𝑇</m:t>
                            </m:r>
                          </m:num>
                          <m:den>
                            <m:r>
                              <a:rPr lang="pl-PL" sz="2000" b="0" i="1" dirty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  <m:sup>
                        <m:f>
                          <m:fPr>
                            <m:ctrlPr>
                              <a:rPr lang="pl-PL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b="0" i="1" dirty="0" smtClean="0">
                                <a:latin typeface="Cambria Math"/>
                              </a:rPr>
                              <m:t>𝑇</m:t>
                            </m:r>
                          </m:num>
                          <m:den>
                            <m:r>
                              <a:rPr lang="pl-PL" sz="2000" b="0" i="1" dirty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  <m:e>
                        <m:r>
                          <a:rPr lang="pl-PL" sz="2000" b="0" i="1" dirty="0" smtClean="0">
                            <a:latin typeface="Cambria Math"/>
                            <a:ea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pl-PL" sz="2000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000" b="0" i="1" dirty="0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</m:d>
                        <m:sSup>
                          <m:sSupPr>
                            <m:ctrlPr>
                              <a:rPr lang="pl-PL" sz="2000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pl-PL" sz="2000" b="0" i="1" dirty="0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pl-PL" sz="2000" b="0" i="1" dirty="0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pl-PL" sz="2000" b="0" i="1" dirty="0" smtClean="0">
                                <a:latin typeface="Cambria Math"/>
                                <a:ea typeface="Cambria Math"/>
                              </a:rPr>
                              <m:t>𝑗𝑛</m:t>
                            </m:r>
                            <m:sSub>
                              <m:sSubPr>
                                <m:ctrlPr>
                                  <a:rPr lang="pl-PL" sz="2000" b="0" i="1" dirty="0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pl-PL" sz="2000" b="0" i="1" dirty="0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pl-PL" sz="2000" b="0" i="1" dirty="0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pl-PL" sz="2000" b="0" i="1" dirty="0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pl-PL" sz="2000" b="0" i="1" dirty="0" smtClean="0">
                            <a:latin typeface="Cambria Math"/>
                            <a:ea typeface="Cambria Math"/>
                          </a:rPr>
                          <m:t>=</m:t>
                        </m:r>
                      </m:e>
                    </m:nary>
                    <m:f>
                      <m:fPr>
                        <m:ctrlPr>
                          <a:rPr lang="pl-PL" sz="20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0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sz="2000" b="0" i="1" dirty="0" smtClean="0"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pl-PL" sz="2000" dirty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i="1" dirty="0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sz="2000" b="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sz="2000" b="0" i="1" dirty="0" smtClean="0">
                        <a:latin typeface="Cambria Math"/>
                      </a:rPr>
                      <m:t>=2</m:t>
                    </m:r>
                    <m:r>
                      <a:rPr lang="pl-PL" sz="2000" b="0" i="1" dirty="0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pl-PL" sz="2000" b="0" i="1" dirty="0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pl-PL" sz="2000" b="0" i="1" dirty="0" smtClean="0"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r>
                  <a:rPr lang="pl-PL" sz="20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pl-PL" sz="20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pl-P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pl-PL" sz="20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den>
                    </m:f>
                    <m:nary>
                      <m:naryPr>
                        <m:chr m:val="∑"/>
                        <m:ctrlPr>
                          <a:rPr lang="pl-PL" sz="20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pl-PL" sz="2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=−∞</m:t>
                        </m:r>
                      </m:sub>
                      <m:sup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pl-PL" sz="20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nary>
                  </m:oMath>
                </a14:m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pl-PL" sz="2000" i="1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pl-P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20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pl-PL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pl-PL" sz="2000" i="1">
                            <a:latin typeface="Cambria Math"/>
                          </a:rPr>
                          <m:t>𝑛</m:t>
                        </m:r>
                        <m:r>
                          <a:rPr lang="pl-PL" sz="20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pl-PL" sz="20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𝐴𝑟𝑒𝑐𝑡</m:t>
                        </m:r>
                        <m:d>
                          <m:dPr>
                            <m:ctrlPr>
                              <a:rPr lang="pl-PL" sz="20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000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pl-PL" sz="2000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pl-PL" sz="2000" i="1">
                                <a:latin typeface="Cambria Math"/>
                                <a:ea typeface="Cambria Math"/>
                              </a:rPr>
                              <m:t>𝑛𝑇</m:t>
                            </m:r>
                          </m:e>
                          <m:e>
                            <m:r>
                              <a:rPr lang="pl-PL" sz="200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</m:d>
                      </m:e>
                    </m:nary>
                  </m:oMath>
                </a14:m>
                <a:r>
                  <a:rPr lang="pl-PL" sz="2000" dirty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i="1" dirty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pl-PL" sz="2000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pl-PL" sz="20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000" b="0" i="1" dirty="0" smtClean="0">
                            <a:latin typeface="Cambria Math"/>
                          </a:rPr>
                          <m:t>𝐴</m:t>
                        </m:r>
                        <m:r>
                          <a:rPr lang="pl-PL" sz="2000" b="0" i="1" dirty="0" smtClean="0">
                            <a:latin typeface="Cambria Math"/>
                            <a:ea typeface="Cambria Math"/>
                          </a:rPr>
                          <m:t>𝜏</m:t>
                        </m:r>
                      </m:num>
                      <m:den>
                        <m:r>
                          <a:rPr lang="pl-PL" sz="2000" i="1" dirty="0">
                            <a:latin typeface="Cambria Math"/>
                          </a:rPr>
                          <m:t>𝑇</m:t>
                        </m:r>
                      </m:den>
                    </m:f>
                    <m:r>
                      <a:rPr lang="pl-PL" sz="2000" b="0" i="1" dirty="0" smtClean="0">
                        <a:latin typeface="Cambria Math"/>
                      </a:rPr>
                      <m:t>𝑆𝑎</m:t>
                    </m:r>
                    <m:d>
                      <m:dPr>
                        <m:ctrlPr>
                          <a:rPr lang="pl-PL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b="0" i="1" dirty="0" smtClean="0">
                            <a:latin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pl-PL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b="0" i="1" dirty="0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pl-PL" sz="2000" b="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f>
                          <m:fPr>
                            <m:ctrlPr>
                              <a:rPr lang="pl-PL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b="0" i="1" dirty="0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num>
                          <m:den>
                            <m:r>
                              <a:rPr lang="pl-PL" sz="2000" b="0" i="1" dirty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pl-PL" sz="2000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20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pl-PL" sz="20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pl-P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</m:d>
                      <m:r>
                        <a:rPr lang="pl-PL" sz="2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pl-PL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pl-PL" sz="2000" b="0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num>
                        <m:den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𝑇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pl-PL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sz="2000" i="1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pl-PL" sz="2000" i="1" dirty="0">
                              <a:latin typeface="Cambria Math"/>
                            </a:rPr>
                            <m:t>𝑆𝑎</m:t>
                          </m:r>
                          <m:d>
                            <m:dPr>
                              <m:ctrlPr>
                                <a:rPr lang="pl-PL" sz="20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sz="2000" i="1" dirty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pl-PL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2000" i="1" dirty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pl-PL" sz="20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pl-PL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sz="2000" i="1" dirty="0"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num>
                                <m:den>
                                  <m:r>
                                    <a:rPr lang="pl-PL" sz="20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𝑛</m:t>
                          </m:r>
                          <m:sSub>
                            <m:sSubPr>
                              <m:ctrlPr>
                                <a:rPr lang="pl-PL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sz="20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pl-PL" sz="20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pl-PL" sz="2000" i="1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pl-PL" sz="2000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052736"/>
                <a:ext cx="8229600" cy="5616624"/>
              </a:xfrm>
              <a:blipFill rotWithShape="1">
                <a:blip r:embed="rId3"/>
                <a:stretch>
                  <a:fillRect l="-81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67109"/>
              </p:ext>
            </p:extLst>
          </p:nvPr>
        </p:nvGraphicFramePr>
        <p:xfrm>
          <a:off x="683568" y="1052736"/>
          <a:ext cx="3417888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1168200" imgH="431640" progId="Equation.3">
                  <p:embed/>
                </p:oleObj>
              </mc:Choice>
              <mc:Fallback>
                <p:oleObj name="Równanie" r:id="rId4" imgW="11682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3568" y="1052736"/>
                        <a:ext cx="3417888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4294087"/>
              </p:ext>
            </p:extLst>
          </p:nvPr>
        </p:nvGraphicFramePr>
        <p:xfrm>
          <a:off x="5076056" y="1412776"/>
          <a:ext cx="158417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736560" imgH="228600" progId="Equation.3">
                  <p:embed/>
                </p:oleObj>
              </mc:Choice>
              <mc:Fallback>
                <p:oleObj name="Równanie" r:id="rId6" imgW="7365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76056" y="1412776"/>
                        <a:ext cx="1584176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8352593"/>
              </p:ext>
            </p:extLst>
          </p:nvPr>
        </p:nvGraphicFramePr>
        <p:xfrm>
          <a:off x="2771800" y="2636912"/>
          <a:ext cx="51816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1790640" imgH="431640" progId="Equation.3">
                  <p:embed/>
                </p:oleObj>
              </mc:Choice>
              <mc:Fallback>
                <p:oleObj name="Równanie" r:id="rId8" imgW="179064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771800" y="2636912"/>
                        <a:ext cx="5181600" cy="936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1617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3200" b="1" dirty="0"/>
              <a:t>Widmo ciągłe i dyskretne - przykład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9460" name="Picture 4" descr="E:\Teksty Word\Dydaktyka\PSYG\SkanyKadrowane\IMG_20201105_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08" y="990100"/>
            <a:ext cx="8964488" cy="584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7668344" y="4581128"/>
            <a:ext cx="1368152" cy="216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687" y="4894864"/>
            <a:ext cx="150329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902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pl-PL" sz="3600" b="1" dirty="0"/>
              <a:t>Podsumowanie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pl-PL" dirty="0"/>
              <a:t>Sygnały okresowe mogą być reprezentowane na całej osi czasu dyskretnym widmem Fouriera za pomocą rozwinięcia w wykładniczy szereg Fouriera.</a:t>
            </a:r>
          </a:p>
          <a:p>
            <a:r>
              <a:rPr lang="pl-PL" dirty="0"/>
              <a:t>Widmo ciągłe (transformata Fouriera) może reprezentować sygnały energetyczne ciągłe w czasie.</a:t>
            </a:r>
          </a:p>
          <a:p>
            <a:r>
              <a:rPr lang="pl-PL" dirty="0"/>
              <a:t>Widmo  ciągłe można wykorzystać do reprezentacji sygnałów okresowych, wykorzystując deltę </a:t>
            </a:r>
            <a:r>
              <a:rPr lang="pl-PL" dirty="0" err="1"/>
              <a:t>Diraca</a:t>
            </a:r>
            <a:r>
              <a:rPr lang="pl-PL" dirty="0"/>
              <a:t> – widmo jest na osi ciągłej pulsacji, ale ma postać prążków.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1558063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900</Words>
  <Application>Microsoft Office PowerPoint</Application>
  <PresentationFormat>Pokaz na ekranie (4:3)</PresentationFormat>
  <Paragraphs>87</Paragraphs>
  <Slides>17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Motyw pakietu Office</vt:lpstr>
      <vt:lpstr>Równanie</vt:lpstr>
      <vt:lpstr>Sygnały i Systemy (SYSY)</vt:lpstr>
      <vt:lpstr>Widmo sygnału</vt:lpstr>
      <vt:lpstr>Widmo sygnałów nieokresowych</vt:lpstr>
      <vt:lpstr>Widmo sygnałów nieokresowych – widmo ciągłe = transformata Fouriera</vt:lpstr>
      <vt:lpstr>Dystrybucja delta Diraca (funkcja impulsowa)</vt:lpstr>
      <vt:lpstr>Widma wybranych sygnałów </vt:lpstr>
      <vt:lpstr>Widmo ciągłe sygnałów okresowych</vt:lpstr>
      <vt:lpstr>Widmo ciągłe i dyskretne - przykład</vt:lpstr>
      <vt:lpstr>Podsumowanie</vt:lpstr>
      <vt:lpstr>Widma wybranych sygnałów</vt:lpstr>
      <vt:lpstr>Właściwości transformaty Fouriera (1)</vt:lpstr>
      <vt:lpstr>Właściwości transformaty Fouriera (2)</vt:lpstr>
      <vt:lpstr>Właściwości transformaty Fouriera (3)</vt:lpstr>
      <vt:lpstr>Właściwości transformaty Fouriera (4)</vt:lpstr>
      <vt:lpstr>Właściwości transformaty Fouriera (4 cd.)</vt:lpstr>
      <vt:lpstr>Właściwości transformaty Fouriera (5)</vt:lpstr>
      <vt:lpstr>Właściwości transformaty Fouriera (5) c.d. („Twierdzenie o modulacji”)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Podstawy Przetwarzania Sygnałów (PSYG)</dc:title>
  <dc:creator>Użytkownik systemu Windows</dc:creator>
  <cp:lastModifiedBy>Jakubiak Andrzej</cp:lastModifiedBy>
  <cp:revision>114</cp:revision>
  <dcterms:created xsi:type="dcterms:W3CDTF">2020-10-15T09:37:05Z</dcterms:created>
  <dcterms:modified xsi:type="dcterms:W3CDTF">2021-03-15T16:49:08Z</dcterms:modified>
</cp:coreProperties>
</file>