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2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5" r:id="rId14"/>
    <p:sldId id="273" r:id="rId15"/>
    <p:sldId id="276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06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272A0-00F4-4EB5-A904-2649CB64D0F1}" type="datetimeFigureOut">
              <a:rPr lang="pl-PL" smtClean="0"/>
              <a:t>09.03.2021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D01DE-C46B-4D8F-9D4A-966C1615D2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6707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7D01DE-C46B-4D8F-9D4A-966C1615D259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6533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09.03.2021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635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09.03.2021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827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09.03.2021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550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09.03.2021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064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09.03.2021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53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09.03.2021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213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09.03.2021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226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09.03.2021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601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09.03.2021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71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09.03.2021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826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09.03.2021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907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2B779-BA7E-4329-A6CB-B3AF29C4FB99}" type="datetimeFigureOut">
              <a:rPr lang="pl-PL" smtClean="0"/>
              <a:pPr/>
              <a:t>09.03.2021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34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9.png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3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33.wmf"/><Relationship Id="rId4" Type="http://schemas.openxmlformats.org/officeDocument/2006/relationships/image" Target="../media/image30.png"/><Relationship Id="rId9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41.wmf"/><Relationship Id="rId3" Type="http://schemas.openxmlformats.org/officeDocument/2006/relationships/image" Target="../media/image19.png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2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4.bin"/><Relationship Id="rId9" Type="http://schemas.openxmlformats.org/officeDocument/2006/relationships/image" Target="../media/image39.wmf"/><Relationship Id="rId1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5.wmf"/><Relationship Id="rId7" Type="http://schemas.openxmlformats.org/officeDocument/2006/relationships/image" Target="../media/image7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15.wmf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14.bin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4.wmf"/><Relationship Id="rId5" Type="http://schemas.openxmlformats.org/officeDocument/2006/relationships/image" Target="../media/image11.png"/><Relationship Id="rId15" Type="http://schemas.openxmlformats.org/officeDocument/2006/relationships/image" Target="../media/image16.wmf"/><Relationship Id="rId10" Type="http://schemas.openxmlformats.org/officeDocument/2006/relationships/oleObject" Target="../embeddings/oleObject13.bin"/><Relationship Id="rId4" Type="http://schemas.openxmlformats.org/officeDocument/2006/relationships/image" Target="../media/image16.png"/><Relationship Id="rId9" Type="http://schemas.openxmlformats.org/officeDocument/2006/relationships/image" Target="../media/image13.wmf"/><Relationship Id="rId14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2.wmf"/><Relationship Id="rId3" Type="http://schemas.openxmlformats.org/officeDocument/2006/relationships/image" Target="../media/image24.png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1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21.wmf"/><Relationship Id="rId5" Type="http://schemas.openxmlformats.org/officeDocument/2006/relationships/image" Target="../media/image18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4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9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Sygnały i Systemy</a:t>
            </a:r>
            <a:br>
              <a:rPr lang="pl-PL" b="1" dirty="0"/>
            </a:br>
            <a:r>
              <a:rPr lang="pl-PL" b="1" dirty="0"/>
              <a:t>(SYSY)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b="1" dirty="0">
                <a:solidFill>
                  <a:schemeClr val="tx1"/>
                </a:solidFill>
              </a:rPr>
              <a:t>Wykład 3</a:t>
            </a:r>
          </a:p>
        </p:txBody>
      </p:sp>
    </p:spTree>
    <p:extLst>
      <p:ext uri="{BB962C8B-B14F-4D97-AF65-F5344CB8AC3E}">
        <p14:creationId xmlns:p14="http://schemas.microsoft.com/office/powerpoint/2010/main" val="21659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pl-PL" sz="3200" b="1" dirty="0"/>
              <a:t>Widmo sygnałów nieokresowych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400" b="0" i="1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pl-PL" sz="2400" dirty="0"/>
                  <a:t> - sygnał nieokresowy, energetyczny</a:t>
                </a: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r>
                  <a:rPr lang="pl-PL" dirty="0"/>
                  <a:t>					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  <a:blipFill rotWithShape="1">
                <a:blip r:embed="rId3"/>
                <a:stretch>
                  <a:fillRect l="-593" t="-86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336704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2267744" y="3573016"/>
          <a:ext cx="30963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5" imgW="1028520" imgH="279360" progId="Equation.3">
                  <p:embed/>
                </p:oleObj>
              </mc:Choice>
              <mc:Fallback>
                <p:oleObj name="Równanie" r:id="rId5" imgW="1028520" imgH="27936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67744" y="3573016"/>
                        <a:ext cx="3096344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2965450" y="4076700"/>
          <a:ext cx="3068638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7" imgW="1168200" imgH="431640" progId="Equation.3">
                  <p:embed/>
                </p:oleObj>
              </mc:Choice>
              <mc:Fallback>
                <p:oleObj name="Równanie" r:id="rId7" imgW="1168200" imgH="431640" progId="Equation.3">
                  <p:embed/>
                  <p:pic>
                    <p:nvPicPr>
                      <p:cNvPr id="5" name="Obiekt 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65450" y="4076700"/>
                        <a:ext cx="3068638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/>
        </p:nvGraphicFramePr>
        <p:xfrm>
          <a:off x="1331640" y="4869160"/>
          <a:ext cx="3238012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9" imgW="1473120" imgH="495000" progId="Equation.3">
                  <p:embed/>
                </p:oleObj>
              </mc:Choice>
              <mc:Fallback>
                <p:oleObj name="Równanie" r:id="rId9" imgW="1473120" imgH="495000" progId="Equation.3">
                  <p:embed/>
                  <p:pic>
                    <p:nvPicPr>
                      <p:cNvPr id="6" name="Obiekt 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331640" y="4869160"/>
                        <a:ext cx="3238012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/>
        </p:nvGraphicFramePr>
        <p:xfrm>
          <a:off x="5220072" y="5085184"/>
          <a:ext cx="1304280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1" imgW="583920" imgH="393480" progId="Equation.3">
                  <p:embed/>
                </p:oleObj>
              </mc:Choice>
              <mc:Fallback>
                <p:oleObj name="Równanie" r:id="rId11" imgW="583920" imgH="393480" progId="Equation.3">
                  <p:embed/>
                  <p:pic>
                    <p:nvPicPr>
                      <p:cNvPr id="7" name="Obiekt 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220072" y="5085184"/>
                        <a:ext cx="1304280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150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Widmo sygnałów nieokresowych  c.d.</a:t>
            </a:r>
            <a:endParaRPr lang="pl-PL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14543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sz="24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pl-PL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pl-PL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pl-PL" sz="2400" b="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pl-PL" sz="2400" b="0" i="1" smtClean="0">
                                  <a:latin typeface="Cambria Math"/>
                                </a:rPr>
                                <m:t>𝑇</m:t>
                              </m:r>
                              <m:r>
                                <a:rPr lang="pl-PL" sz="2400" b="0" i="1" smtClean="0"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pl-PL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2400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pl-PL" sz="2400" b="0" i="1" smtClean="0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pl-PL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sz="24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pl-PL" sz="2400" b="0" i="1" smtClean="0"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pl-PL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pl-PL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pl-PL" sz="2400" b="0" i="0" smtClean="0"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pl-PL" sz="2400" b="0" i="1" smtClean="0">
                                      <a:latin typeface="Cambria Math"/>
                                    </a:rPr>
                                    <m:t>𝑇</m:t>
                                  </m:r>
                                  <m:r>
                                    <a:rPr lang="pl-PL" sz="2400" b="0" i="1" smtClean="0">
                                      <a:latin typeface="Cambria Math"/>
                                      <a:ea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nary>
                                <m:naryPr>
                                  <m:chr m:val="∑"/>
                                  <m:ctrlPr>
                                    <a:rPr lang="pl-PL" sz="24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pl-PL" sz="24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pl-PL" sz="2400" i="1">
                                      <a:latin typeface="Cambria Math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pl-PL" sz="2400" i="1">
                                      <a:latin typeface="Cambria Math"/>
                                      <a:ea typeface="Cambria Math"/>
                                    </a:rPr>
                                    <m:t>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pl-PL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sz="2400" i="1">
                                          <a:latin typeface="Cambria Math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pl-PL" sz="2400" i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pl-PL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pl-PL" sz="24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pl-PL" sz="2400" i="1">
                                          <a:latin typeface="Cambria Math"/>
                                        </a:rPr>
                                        <m:t>𝑗𝑛</m:t>
                                      </m:r>
                                      <m:sSub>
                                        <m:sSubPr>
                                          <m:ctrlPr>
                                            <a:rPr lang="pl-PL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l-PL" sz="2400" i="1">
                                              <a:latin typeface="Cambria Math"/>
                                              <a:ea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pl-PL" sz="2400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pl-PL" sz="2400" i="1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pl-PL" sz="2400" i="1">
                                      <a:latin typeface="Cambria Math"/>
                                    </a:rPr>
                                    <m:t> </m:t>
                                  </m:r>
                                </m:e>
                              </m:nary>
                              <m:r>
                                <a:rPr lang="pl-PL" sz="2400" b="0" i="1" smtClean="0">
                                  <a:latin typeface="Cambria Math"/>
                                </a:rPr>
                                <m:t>=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pl-PL" sz="2400" dirty="0"/>
              </a:p>
              <a:p>
                <a:pPr marL="0" indent="0">
                  <a:buNone/>
                </a:pPr>
                <a:r>
                  <a:rPr lang="pl-PL" sz="2400" dirty="0"/>
                  <a:t>          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pl-PL" sz="2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pl-PL" sz="240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pl-PL" sz="2400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pl-PL" sz="2400" b="0" i="1" smtClean="0">
                                <a:latin typeface="Cambria Math"/>
                              </a:rPr>
                              <m:t>𝑇</m:t>
                            </m:r>
                            <m:r>
                              <a:rPr lang="pl-PL" sz="2400" b="0" i="1" smtClean="0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nary>
                          <m:naryPr>
                            <m:chr m:val="∑"/>
                            <m:ctrlPr>
                              <a:rPr lang="pl-PL" sz="24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pl-PL" sz="24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pl-PL" sz="2400" b="0" i="1" smtClean="0">
                                <a:latin typeface="Cambria Math"/>
                              </a:rPr>
                              <m:t>=−∞</m:t>
                            </m:r>
                          </m:sub>
                          <m:sup>
                            <m:r>
                              <a:rPr lang="pl-PL" sz="2400" i="1" smtClean="0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p>
                          <m:e>
                            <m:f>
                              <m:fPr>
                                <m:ctrlPr>
                                  <a:rPr lang="pl-PL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sz="24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pl-PL" sz="2400" b="0" i="1" smtClean="0">
                                    <a:latin typeface="Cambria Math"/>
                                  </a:rPr>
                                  <m:t>𝑇</m:t>
                                </m:r>
                              </m:den>
                            </m:f>
                            <m:d>
                              <m:dPr>
                                <m:begChr m:val="["/>
                                <m:endChr m:val="]"/>
                                <m:ctrlPr>
                                  <a:rPr lang="pl-PL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nary>
                                  <m:naryPr>
                                    <m:ctrlPr>
                                      <a:rPr lang="pl-PL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pl-PL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pl-PL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pl-PL" sz="2400" i="1">
                                            <a:latin typeface="Cambria Math"/>
                                          </a:rPr>
                                          <m:t>𝑇</m:t>
                                        </m:r>
                                      </m:num>
                                      <m:den>
                                        <m:r>
                                          <a:rPr lang="pl-PL" sz="24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b>
                                  <m:sup>
                                    <m:f>
                                      <m:fPr>
                                        <m:ctrlPr>
                                          <a:rPr lang="pl-PL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pl-PL" sz="2400" i="1">
                                            <a:latin typeface="Cambria Math"/>
                                          </a:rPr>
                                          <m:t>𝑇</m:t>
                                        </m:r>
                                      </m:num>
                                      <m:den>
                                        <m:r>
                                          <a:rPr lang="pl-PL" sz="24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pl-PL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400" i="1">
                                            <a:latin typeface="Cambria Math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pl-PL" sz="2400" i="1">
                                            <a:latin typeface="Cambria Math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pl-PL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pl-PL" sz="2400" i="1">
                                            <a:latin typeface="Cambria Math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sSup>
                                      <m:sSupPr>
                                        <m:ctrlPr>
                                          <a:rPr lang="pl-PL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pl-PL" sz="2400" i="1">
                                            <a:latin typeface="Cambria Math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pl-PL" sz="24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400" i="1">
                                            <a:latin typeface="Cambria Math"/>
                                          </a:rPr>
                                          <m:t>𝑗</m:t>
                                        </m:r>
                                        <m:sSub>
                                          <m:sSubPr>
                                            <m:ctrlPr>
                                              <a:rPr lang="pl-PL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pl-PL" sz="2400" i="1">
                                                <a:latin typeface="Cambria Math"/>
                                              </a:rPr>
                                              <m:t>𝑛</m:t>
                                            </m:r>
                                            <m:r>
                                              <a:rPr lang="pl-PL" sz="24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pl-PL" sz="2400" i="1">
                                                <a:latin typeface="Cambria Math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r>
                                          <a:rPr lang="pl-PL" sz="2400" i="1">
                                            <a:latin typeface="Cambria Math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  <m:r>
                                      <a:rPr lang="pl-PL" sz="2400" i="1">
                                        <a:latin typeface="Cambria Math"/>
                                      </a:rPr>
                                      <m:t>𝑑𝑡</m:t>
                                    </m:r>
                                    <m:r>
                                      <a:rPr lang="pl-PL" sz="2400" i="1">
                                        <a:latin typeface="Cambria Math"/>
                                      </a:rPr>
                                      <m:t>  </m:t>
                                    </m:r>
                                  </m:e>
                                </m:nary>
                              </m:e>
                            </m:d>
                          </m:e>
                        </m:nary>
                      </m:e>
                    </m:func>
                    <m:sSup>
                      <m:sSupPr>
                        <m:ctrlPr>
                          <a:rPr lang="pl-PL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24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pl-PL" sz="2400" i="1">
                            <a:latin typeface="Cambria Math"/>
                          </a:rPr>
                          <m:t>𝑗𝑛</m:t>
                        </m:r>
                        <m:sSub>
                          <m:sSubPr>
                            <m:ctrlPr>
                              <a:rPr lang="pl-PL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4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sz="24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pl-PL" sz="2400" i="1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pl-PL" sz="2400" dirty="0"/>
                  <a:t> </a:t>
                </a:r>
              </a:p>
              <a:p>
                <a:pPr marL="0" indent="0">
                  <a:buNone/>
                </a:pPr>
                <a:endParaRPr lang="pl-PL" sz="24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pl-PL" sz="2400" dirty="0"/>
                  <a:t>     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pl-PL" sz="2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pl-PL" sz="240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pl-PL" sz="2400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pl-PL" sz="2400" b="0" i="1" smtClean="0">
                                <a:latin typeface="Cambria Math"/>
                              </a:rPr>
                              <m:t>𝑇</m:t>
                            </m:r>
                            <m:r>
                              <a:rPr lang="pl-PL" sz="2400" b="0" i="1" smtClean="0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pl-PL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40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sz="24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pl-PL" sz="2400" b="0" i="1" smtClean="0">
                            <a:latin typeface="Cambria Math"/>
                          </a:rPr>
                          <m:t>=</m:t>
                        </m:r>
                        <m:r>
                          <a:rPr lang="pl-PL" sz="2400" b="0" i="1" smtClean="0">
                            <a:latin typeface="Cambria Math"/>
                          </a:rPr>
                          <m:t>𝑑</m:t>
                        </m:r>
                        <m:r>
                          <a:rPr lang="pl-PL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func>
                  </m:oMath>
                </a14:m>
                <a:r>
                  <a:rPr lang="pl-PL" sz="2400" dirty="0"/>
                  <a:t> 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pl-PL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pl-PL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pl-PL" sz="240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pl-PL" sz="2400" i="1">
                                <a:latin typeface="Cambria Math"/>
                              </a:rPr>
                              <m:t>𝑇</m:t>
                            </m:r>
                            <m:r>
                              <a:rPr lang="pl-PL" sz="2400" i="1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pl-PL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4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pl-PL" sz="2400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sz="24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pl-PL" sz="2400" i="1">
                            <a:latin typeface="Cambria Math"/>
                          </a:rPr>
                          <m:t>=</m:t>
                        </m:r>
                        <m:r>
                          <a:rPr lang="pl-PL" sz="24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func>
                  </m:oMath>
                </a14:m>
                <a:r>
                  <a:rPr lang="pl-PL" sz="2400" dirty="0"/>
                  <a:t> 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pl-PL" sz="2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pl-PL" sz="240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pl-PL" sz="2400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pl-PL" sz="2400" b="0" i="1" smtClean="0">
                                <a:latin typeface="Cambria Math"/>
                              </a:rPr>
                              <m:t>𝑇</m:t>
                            </m:r>
                            <m:r>
                              <a:rPr lang="pl-PL" sz="2400" b="0" i="1" smtClean="0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pl-PL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pl-PL" sz="2400" b="0" i="1" smtClean="0">
                                <a:latin typeface="Cambria Math"/>
                              </a:rPr>
                              <m:t>𝑇</m:t>
                            </m:r>
                          </m:den>
                        </m:f>
                        <m:r>
                          <a:rPr lang="pl-PL" sz="2400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pl-PL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400" b="0" i="1" smtClean="0">
                                <a:latin typeface="Cambria Math"/>
                              </a:rPr>
                              <m:t>𝑑</m:t>
                            </m:r>
                            <m:r>
                              <a:rPr lang="pl-PL" sz="2400" b="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num>
                          <m:den>
                            <m:r>
                              <a:rPr lang="pl-PL" sz="2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pl-PL" sz="24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den>
                        </m:f>
                      </m:e>
                    </m:func>
                  </m:oMath>
                </a14:m>
                <a:endParaRPr lang="pl-PL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pl-PL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pl-PL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pl-PL" sz="2400" b="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pl-PL" sz="2400" b="0" i="1" smtClean="0">
                                  <a:latin typeface="Cambria Math"/>
                                </a:rPr>
                                <m:t>𝑇</m:t>
                              </m:r>
                              <m:r>
                                <a:rPr lang="pl-PL" sz="2400" b="0" i="1" smtClean="0"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r>
                            <a:rPr lang="pl-PL" sz="2400" b="0" i="1" smtClean="0">
                              <a:latin typeface="Cambria Math"/>
                            </a:rPr>
                            <m:t> </m:t>
                          </m:r>
                        </m:e>
                      </m:func>
                      <m:nary>
                        <m:nary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l-PL" sz="2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pl-PL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sz="2400" i="1">
                                  <a:latin typeface="Cambria Math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pl-PL" sz="24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ctrlPr>
                                <a:rPr lang="pl-PL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sz="2400" i="1">
                                  <a:latin typeface="Cambria Math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pl-PL" sz="24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  <m:e>
                          <m:sSub>
                            <m:sSubPr>
                              <m:ctrlPr>
                                <a:rPr lang="pl-PL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24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pl-PL" sz="2400" i="1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pl-PL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sz="24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pl-PL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sz="24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pl-PL" sz="2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pl-PL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sz="24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pl-PL" sz="2400" i="1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pl-PL" sz="24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pl-PL" sz="24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pl-PL" sz="2400" i="1">
                              <a:latin typeface="Cambria Math"/>
                            </a:rPr>
                            <m:t>𝑑𝑡</m:t>
                          </m:r>
                          <m:r>
                            <a:rPr lang="pl-PL" sz="2400" b="0" i="1" smtClean="0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trlPr>
                                <a:rPr lang="pl-PL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pl-PL" sz="24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0" i="1" smtClean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pl-PL" sz="2400" b="0" i="1" smtClean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pl-PL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sz="2400" b="0" i="1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pl-PL" sz="2400" b="0" i="1" smtClean="0">
                                      <a:latin typeface="Cambria Math"/>
                                    </a:rPr>
                                    <m:t> </m:t>
                                  </m:r>
                                </m:sub>
                              </m:sSub>
                            </m:e>
                          </m:nary>
                          <m:d>
                            <m:dPr>
                              <m:ctrlPr>
                                <a:rPr lang="pl-PL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sz="24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pl-PL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sz="24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pl-PL" sz="24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2400" b="0" i="1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pl-PL" sz="2400" b="0" i="1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pl-PL" sz="2400" b="0" i="1" smtClean="0">
                              <a:latin typeface="Cambria Math"/>
                            </a:rPr>
                            <m:t>𝑑𝑡</m:t>
                          </m:r>
                          <m:r>
                            <a:rPr lang="pl-PL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pl-PL" sz="2400" b="0" i="1" smtClean="0">
                              <a:latin typeface="Cambria Math"/>
                            </a:rPr>
                            <m:t>𝐹</m:t>
                          </m:r>
                          <m:r>
                            <a:rPr lang="pl-PL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)   </m:t>
                          </m:r>
                        </m:e>
                      </m:nary>
                    </m:oMath>
                  </m:oMathPara>
                </a14:m>
                <a:endParaRPr lang="pl-PL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pl-PL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pl-PL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  <m:sup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pl-PL" sz="2400" b="0" i="1" smtClean="0">
                              <a:latin typeface="Cambria Math"/>
                            </a:rPr>
                            <m:t>𝐹</m:t>
                          </m:r>
                          <m:r>
                            <a:rPr lang="pl-PL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  <m:sSup>
                            <m:sSupPr>
                              <m:ctrlPr>
                                <a:rPr lang="pl-PL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pl-PL" sz="2400" b="0" i="1" smtClean="0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pl-PL" sz="2400" b="0" i="1" smtClean="0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  <m:r>
                                <a:rPr lang="el-GR" sz="2400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pl-PL" sz="2400" b="0" i="1" smtClean="0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pl-PL" sz="2400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14543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4647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Widmo sygnałów nieokresowych – widmo ciągłe = transformata Fouriera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2400" i="1">
                              <a:latin typeface="Cambria Math"/>
                            </a:rPr>
                            <m:t>2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pl-PL" sz="2400" i="1">
                              <a:latin typeface="Cambria Math"/>
                            </a:rPr>
                            <m:t>−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  <m:sup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pl-PL" sz="2400" i="1">
                              <a:latin typeface="Cambria Math"/>
                            </a:rPr>
                            <m:t>𝐹</m:t>
                          </m:r>
                          <m:r>
                            <a:rPr lang="pl-PL" sz="2400" i="1">
                              <a:latin typeface="Cambria Math"/>
                            </a:rPr>
                            <m:t>(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)</m:t>
                          </m:r>
                          <m:sSup>
                            <m:sSupPr>
                              <m:ctrlPr>
                                <a:rPr lang="pl-PL" sz="24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  <m:r>
                                <a:rPr lang="el-GR" sz="24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pl-PL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i="1">
                          <a:latin typeface="Cambria Math"/>
                        </a:rPr>
                        <m:t>𝐹</m:t>
                      </m:r>
                      <m:r>
                        <a:rPr lang="pl-PL" sz="2400" i="1">
                          <a:latin typeface="Cambria Math"/>
                        </a:rPr>
                        <m:t>(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)=</m:t>
                      </m:r>
                      <m:nary>
                        <m:nary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l-PL" sz="2400" i="1">
                              <a:latin typeface="Cambria Math"/>
                            </a:rPr>
                            <m:t>−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  <m:sup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pl-PL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24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pl-PL" sz="2400" i="1">
                                  <a:latin typeface="Cambria Math"/>
                                </a:rPr>
                                <m:t> </m:t>
                              </m:r>
                            </m:sub>
                          </m:sSub>
                        </m:e>
                      </m:nary>
                      <m:d>
                        <m:d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sz="24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pl-PL" sz="2400" i="1">
                              <a:latin typeface="Cambria Math"/>
                            </a:rPr>
                            <m:t>−</m:t>
                          </m:r>
                          <m:r>
                            <a:rPr lang="pl-PL" sz="2400" i="1">
                              <a:latin typeface="Cambria Math"/>
                            </a:rPr>
                            <m:t>𝑗</m:t>
                          </m:r>
                          <m:r>
                            <a:rPr lang="el-GR" sz="2400" i="1">
                              <a:latin typeface="Cambria Math"/>
                            </a:rPr>
                            <m:t>𝜔</m:t>
                          </m:r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pl-PL" sz="2400" i="1">
                          <a:latin typeface="Cambria Math"/>
                        </a:rPr>
                        <m:t>𝑑𝑡</m:t>
                      </m:r>
                    </m:oMath>
                  </m:oMathPara>
                </a14:m>
                <a:endParaRPr lang="pl-PL" sz="2400" dirty="0"/>
              </a:p>
              <a:p>
                <a:pPr marL="0" indent="0">
                  <a:buNone/>
                </a:pPr>
                <a:r>
                  <a:rPr lang="pl-PL" sz="2400" dirty="0"/>
                  <a:t>Warunek istnienia widma: sygnał  </a:t>
                </a:r>
                <a:r>
                  <a:rPr lang="pl-PL" sz="2400" i="1" dirty="0"/>
                  <a:t>f(t)</a:t>
                </a:r>
                <a:r>
                  <a:rPr lang="pl-PL" sz="2400" dirty="0"/>
                  <a:t> jest energetyczny lub spełnia warunki Dirichleta w całym przedziale czasu.</a:t>
                </a:r>
              </a:p>
              <a:p>
                <a:pPr marL="0" indent="0">
                  <a:buNone/>
                </a:pPr>
                <a:r>
                  <a:rPr lang="pl-PL" sz="2400" i="1" dirty="0"/>
                  <a:t>Przykład: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88134"/>
            <a:ext cx="662473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6579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Paul Dirac (1902-1984)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1124744"/>
            <a:ext cx="8589640" cy="5472608"/>
          </a:xfrm>
        </p:spPr>
        <p:txBody>
          <a:bodyPr/>
          <a:lstStyle/>
          <a:p>
            <a:pPr marL="0" indent="0">
              <a:buNone/>
            </a:pPr>
            <a:r>
              <a:rPr lang="pl-PL" sz="2400" dirty="0"/>
              <a:t>Fizyk, profesor </a:t>
            </a:r>
            <a:r>
              <a:rPr lang="pl-PL" sz="2400" dirty="0" err="1"/>
              <a:t>Univ</a:t>
            </a:r>
            <a:r>
              <a:rPr lang="pl-PL" sz="2400" dirty="0"/>
              <a:t>. Cambridge (1932-53),</a:t>
            </a:r>
          </a:p>
          <a:p>
            <a:pPr marL="0" indent="0">
              <a:buNone/>
            </a:pPr>
            <a:r>
              <a:rPr lang="pl-PL" sz="2400" dirty="0"/>
              <a:t>Profesor </a:t>
            </a:r>
            <a:r>
              <a:rPr lang="pl-PL" sz="2400" dirty="0" err="1"/>
              <a:t>Univ</a:t>
            </a:r>
            <a:r>
              <a:rPr lang="pl-PL" sz="2400" dirty="0"/>
              <a:t>. Oxford (1953-84).</a:t>
            </a:r>
          </a:p>
          <a:p>
            <a:pPr marL="0" indent="0">
              <a:buNone/>
            </a:pPr>
            <a:r>
              <a:rPr lang="pl-PL" sz="2400" dirty="0"/>
              <a:t>Nagroda Nobla 1933.</a:t>
            </a:r>
          </a:p>
          <a:p>
            <a:pPr marL="0" indent="0">
              <a:buNone/>
            </a:pPr>
            <a:r>
              <a:rPr lang="pl-PL" sz="2400" dirty="0"/>
              <a:t>W 1930 została wydana jego</a:t>
            </a:r>
          </a:p>
          <a:p>
            <a:pPr marL="0" indent="0">
              <a:buNone/>
            </a:pPr>
            <a:r>
              <a:rPr lang="pl-PL" sz="2400" dirty="0"/>
              <a:t> najbardziej znana książka </a:t>
            </a:r>
          </a:p>
          <a:p>
            <a:pPr marL="0" indent="0">
              <a:buNone/>
            </a:pPr>
            <a:r>
              <a:rPr lang="pl-PL" sz="2400" i="1" dirty="0"/>
              <a:t>The </a:t>
            </a:r>
            <a:r>
              <a:rPr lang="pl-PL" sz="2400" i="1" dirty="0" err="1"/>
              <a:t>Principles</a:t>
            </a:r>
            <a:r>
              <a:rPr lang="pl-PL" sz="2400" i="1" dirty="0"/>
              <a:t> of Quantum </a:t>
            </a:r>
            <a:r>
              <a:rPr lang="pl-PL" sz="2400" i="1" dirty="0" err="1"/>
              <a:t>Mechanics</a:t>
            </a:r>
            <a:r>
              <a:rPr lang="pl-PL" sz="2400" dirty="0"/>
              <a:t> </a:t>
            </a:r>
          </a:p>
          <a:p>
            <a:pPr marL="0" indent="0">
              <a:buNone/>
            </a:pPr>
            <a:r>
              <a:rPr lang="pl-PL" sz="2400" dirty="0"/>
              <a:t>(</a:t>
            </a:r>
            <a:r>
              <a:rPr lang="pl-PL" sz="2400" i="1" dirty="0"/>
              <a:t>Podstawy mechaniki kwantowej</a:t>
            </a:r>
            <a:r>
              <a:rPr lang="pl-PL" dirty="0"/>
              <a:t>).</a:t>
            </a:r>
          </a:p>
          <a:p>
            <a:pPr marL="0" indent="0">
              <a:buNone/>
            </a:pPr>
            <a:r>
              <a:rPr lang="pl-PL" sz="2800" dirty="0"/>
              <a:t>„Bóg użył pięknej matematyki</a:t>
            </a:r>
          </a:p>
          <a:p>
            <a:pPr marL="0" indent="0">
              <a:buNone/>
            </a:pPr>
            <a:r>
              <a:rPr lang="pl-PL" sz="2800" dirty="0"/>
              <a:t>do stworzenia świata”</a:t>
            </a:r>
          </a:p>
          <a:p>
            <a:pPr marL="0" indent="0">
              <a:buNone/>
            </a:pPr>
            <a:r>
              <a:rPr lang="pl-PL" sz="2800" dirty="0"/>
              <a:t>Ateista, od 1961 członek Papieskiej Akademii Nauk.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302433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7682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pl-PL" sz="3200" b="1" dirty="0"/>
              <a:t>Dystrybucja delta </a:t>
            </a:r>
            <a:r>
              <a:rPr lang="pl-PL" sz="3200" b="1" dirty="0" err="1"/>
              <a:t>Diraca</a:t>
            </a:r>
            <a:r>
              <a:rPr lang="pl-PL" sz="3200" b="1" dirty="0"/>
              <a:t> (funkcja impulsowa)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163885"/>
                <a:ext cx="8435280" cy="543346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dirty="0"/>
                  <a:t> </a:t>
                </a: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r>
                  <a:rPr lang="pl-PL" sz="2000" b="0" dirty="0"/>
                  <a:t>  </a:t>
                </a:r>
                <a14:m>
                  <m:oMath xmlns:m="http://schemas.openxmlformats.org/officeDocument/2006/math">
                    <m:r>
                      <a:rPr lang="pl-PL" sz="2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0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2000" b="0" i="1" smtClean="0">
                        <a:latin typeface="Cambria Math"/>
                        <a:ea typeface="Cambria Math"/>
                      </a:rPr>
                      <m:t>∗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𝛿</m:t>
                    </m:r>
                    <m:d>
                      <m:dPr>
                        <m:ctrlPr>
                          <a:rPr lang="pl-PL" sz="20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r>
                      <a:rPr lang="pl-PL" sz="2000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pl-PL" sz="2000" b="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pl-PL" sz="2000" b="0" dirty="0">
                    <a:ea typeface="Cambria Math"/>
                  </a:rPr>
                  <a:t>  </a:t>
                </a:r>
                <a14:m>
                  <m:oMath xmlns:m="http://schemas.openxmlformats.org/officeDocument/2006/math">
                    <m:r>
                      <a:rPr lang="pl-PL" sz="2000" b="0" i="1" smtClean="0">
                        <a:latin typeface="Cambria Math"/>
                        <a:ea typeface="Cambria Math"/>
                      </a:rPr>
                      <m:t> =</m:t>
                    </m:r>
                    <m:nary>
                      <m:naryPr>
                        <m:limLoc m:val="undOvr"/>
                        <m:ctrlPr>
                          <a:rPr lang="pl-PL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pl-PL" sz="2000" b="0" i="1" smtClean="0">
                            <a:latin typeface="Cambria Math"/>
                          </a:rPr>
                          <m:t>−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  <m:sup>
                        <m:r>
                          <a:rPr lang="pl-PL" sz="20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pl-PL" sz="2000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pl-PL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</m:d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pl-PL" sz="20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</m:d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nary>
                    <m:r>
                      <a:rPr lang="pl-PL" sz="20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pl-PL" sz="2000" dirty="0"/>
                  <a:t> 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163885"/>
                <a:ext cx="8435280" cy="5433467"/>
              </a:xfrm>
              <a:blipFill rotWithShape="1">
                <a:blip r:embed="rId3"/>
                <a:stretch>
                  <a:fillRect l="-43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395536" y="1268760"/>
          <a:ext cx="2520280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1422360" imgH="457200" progId="Equation.3">
                  <p:embed/>
                </p:oleObj>
              </mc:Choice>
              <mc:Fallback>
                <p:oleObj name="Równanie" r:id="rId4" imgW="1422360" imgH="45720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5536" y="1268760"/>
                        <a:ext cx="2520280" cy="864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323528" y="2204864"/>
          <a:ext cx="194421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914400" imgH="469800" progId="Equation.3">
                  <p:embed/>
                </p:oleObj>
              </mc:Choice>
              <mc:Fallback>
                <p:oleObj name="Równanie" r:id="rId6" imgW="914400" imgH="469800" progId="Equation.3">
                  <p:embed/>
                  <p:pic>
                    <p:nvPicPr>
                      <p:cNvPr id="5" name="Obiekt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3528" y="2204864"/>
                        <a:ext cx="1944216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/>
        </p:nvGraphicFramePr>
        <p:xfrm>
          <a:off x="395536" y="2963185"/>
          <a:ext cx="267017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8" imgW="1511280" imgH="469800" progId="Equation.3">
                  <p:embed/>
                </p:oleObj>
              </mc:Choice>
              <mc:Fallback>
                <p:oleObj name="Równanie" r:id="rId8" imgW="1511280" imgH="469800" progId="Equation.3">
                  <p:embed/>
                  <p:pic>
                    <p:nvPicPr>
                      <p:cNvPr id="6" name="Obiekt 5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95536" y="2963185"/>
                        <a:ext cx="2670175" cy="79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/>
        </p:nvGraphicFramePr>
        <p:xfrm>
          <a:off x="251520" y="5085184"/>
          <a:ext cx="2880320" cy="778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0" imgW="1879560" imgH="469800" progId="Equation.3">
                  <p:embed/>
                </p:oleObj>
              </mc:Choice>
              <mc:Fallback>
                <p:oleObj name="Równanie" r:id="rId10" imgW="1879560" imgH="469800" progId="Equation.3">
                  <p:embed/>
                  <p:pic>
                    <p:nvPicPr>
                      <p:cNvPr id="7" name="Obiekt 6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51520" y="5085184"/>
                        <a:ext cx="2880320" cy="7786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/>
        </p:nvGraphicFramePr>
        <p:xfrm>
          <a:off x="179512" y="5805264"/>
          <a:ext cx="324036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2" imgW="2044440" imgH="469800" progId="Equation.3">
                  <p:embed/>
                </p:oleObj>
              </mc:Choice>
              <mc:Fallback>
                <p:oleObj name="Równanie" r:id="rId12" imgW="2044440" imgH="469800" progId="Equation.3">
                  <p:embed/>
                  <p:pic>
                    <p:nvPicPr>
                      <p:cNvPr id="8" name="Obiekt 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79512" y="5805264"/>
                        <a:ext cx="3240360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72" name="Picture 12" descr="E:\Teksty Word\Dydaktyka\PSYG\SkanyKadrowane\IMG_20201104_0001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980728"/>
            <a:ext cx="5388967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486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Widma wybranych sygnałów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980728"/>
                <a:ext cx="8712968" cy="5688632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pl-PL" dirty="0"/>
                  <a:t>  </a:t>
                </a:r>
                <a14:m>
                  <m:oMath xmlns:m="http://schemas.openxmlformats.org/officeDocument/2006/math">
                    <m:r>
                      <a:rPr lang="pl-PL" b="1" i="1" u="sng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pl-PL" b="1" i="1" u="sng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b="1" i="1" u="sng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pl-PL" b="1" i="1" u="sng" smtClean="0">
                        <a:latin typeface="Cambria Math"/>
                      </a:rPr>
                      <m:t>                       </m:t>
                    </m:r>
                    <m:r>
                      <a:rPr lang="pl-PL" b="1" i="1" u="sng" smtClean="0">
                        <a:latin typeface="Cambria Math"/>
                        <a:ea typeface="Cambria Math"/>
                      </a:rPr>
                      <m:t>↔                     </m:t>
                    </m:r>
                    <m:r>
                      <a:rPr lang="pl-PL" b="1" i="1" u="sng" smtClean="0">
                        <a:latin typeface="Cambria Math"/>
                        <a:ea typeface="Cambria Math"/>
                      </a:rPr>
                      <m:t>𝑭</m:t>
                    </m:r>
                    <m:d>
                      <m:dPr>
                        <m:ctrlPr>
                          <a:rPr lang="pl-PL" b="1" i="1" u="sng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b="1" i="1" u="sng" smtClean="0"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</m:d>
                    <m:r>
                      <a:rPr lang="pl-PL" b="1" i="1" u="sng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pl-PL" i="1" dirty="0">
                  <a:latin typeface="Cambria Math"/>
                  <a:ea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i="1" smtClean="0">
                        <a:latin typeface="Cambria Math"/>
                        <a:ea typeface="Cambria Math"/>
                      </a:rPr>
                      <m:t>𝛿</m:t>
                    </m:r>
                    <m:d>
                      <m:dPr>
                        <m:ctrlPr>
                          <a:rPr lang="pl-PL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r>
                      <a:rPr lang="pl-PL" b="0" i="1" smtClean="0">
                        <a:latin typeface="Cambria Math"/>
                        <a:ea typeface="Cambria Math"/>
                      </a:rPr>
                      <m:t>                                                    1 </m:t>
                    </m:r>
                  </m:oMath>
                </a14:m>
                <a:r>
                  <a:rPr lang="pl-PL" dirty="0"/>
                  <a:t> </a:t>
                </a:r>
              </a:p>
              <a:p>
                <a:pPr marL="0" indent="0" algn="ctr">
                  <a:buNone/>
                </a:pPr>
                <a:r>
                  <a:rPr lang="pl-PL" b="0" dirty="0"/>
                  <a:t>   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1                                                  2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𝜋𝛿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𝜔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dirty="0"/>
              </a:p>
              <a:p>
                <a:pPr marL="0" indent="0" algn="ctr">
                  <a:buNone/>
                </a:pP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i="1" smtClean="0">
                        <a:latin typeface="Cambria Math"/>
                        <a:ea typeface="Cambria Math"/>
                      </a:rPr>
                      <m:t>𝛿</m:t>
                    </m:r>
                    <m:d>
                      <m:dPr>
                        <m:ctrlPr>
                          <a:rPr lang="pl-PL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pl-PL" b="0" i="1" smtClean="0">
                        <a:latin typeface="Cambria Math"/>
                        <a:ea typeface="Cambria Math"/>
                      </a:rPr>
                      <m:t>                                    </m:t>
                    </m:r>
                    <m:sSup>
                      <m:sSupPr>
                        <m:ctrlPr>
                          <a:rPr lang="pl-PL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   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  <m:r>
                          <a:rPr lang="el-GR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sSub>
                          <m:sSubPr>
                            <m:ctrlPr>
                              <a:rPr lang="el-GR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endParaRPr lang="pl-PL" dirty="0"/>
              </a:p>
              <a:p>
                <a:pPr marL="0" indent="0" algn="ctr">
                  <a:buNone/>
                </a:pPr>
                <a:r>
                  <a:rPr lang="pl-PL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pl-PL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pl-PL" i="1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pl-PL" b="0" i="1" smtClean="0">
                        <a:latin typeface="Cambria Math"/>
                      </a:rPr>
                      <m:t>                                   2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𝜋𝛿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𝜔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pl-PL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pl-PL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dirty="0"/>
              </a:p>
              <a:p>
                <a:pPr marL="0" indent="0" algn="ctr">
                  <a:buNone/>
                </a:pPr>
                <a:r>
                  <a:rPr lang="pl-PL" b="0" dirty="0"/>
                  <a:t>       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𝑡</m:t>
                    </m:r>
                    <m:r>
                      <a:rPr lang="pl-PL" b="0" i="1" smtClean="0">
                        <a:latin typeface="Cambria Math"/>
                      </a:rPr>
                      <m:t>                 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𝜋𝛿</m:t>
                    </m:r>
                    <m:d>
                      <m:dPr>
                        <m:ctrlPr>
                          <a:rPr lang="pl-PL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i="1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pl-PL" i="1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pl-PL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𝜋𝛿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(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𝜔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pl-PL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dirty="0"/>
              </a:p>
              <a:p>
                <a:pPr marL="0" indent="0" algn="ctr">
                  <a:buNone/>
                </a:pPr>
                <a:r>
                  <a:rPr lang="pl-PL" dirty="0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𝑠𝑖𝑛</m:t>
                        </m:r>
                        <m:r>
                          <a:rPr lang="pl-PL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𝑡</m:t>
                    </m:r>
                    <m:r>
                      <a:rPr lang="pl-PL" i="1">
                        <a:latin typeface="Cambria Math"/>
                      </a:rPr>
                      <m:t>   </m:t>
                    </m:r>
                    <m:r>
                      <a:rPr lang="pl-PL" b="0" i="1" smtClean="0">
                        <a:latin typeface="Cambria Math"/>
                      </a:rPr>
                      <m:t>    </m:t>
                    </m:r>
                    <m:r>
                      <a:rPr lang="pl-PL" i="1">
                        <a:latin typeface="Cambria Math"/>
                      </a:rPr>
                      <m:t> </m:t>
                    </m:r>
                    <m:r>
                      <a:rPr lang="pl-PL" b="0" i="1" smtClean="0">
                        <a:latin typeface="Cambria Math"/>
                      </a:rPr>
                      <m:t>    </m:t>
                    </m:r>
                    <m:r>
                      <a:rPr lang="pl-PL" i="1">
                        <a:latin typeface="Cambria Math"/>
                      </a:rPr>
                      <m:t>    </m:t>
                    </m:r>
                    <m:f>
                      <m:f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i="1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𝑗</m:t>
                        </m:r>
                      </m:den>
                    </m:f>
                    <m:r>
                      <a:rPr lang="pl-PL" i="1">
                        <a:latin typeface="Cambria Math"/>
                        <a:ea typeface="Cambria Math"/>
                      </a:rPr>
                      <m:t>𝛿</m:t>
                    </m:r>
                    <m:d>
                      <m:dPr>
                        <m:ctrlPr>
                          <a:rPr lang="pl-PL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i="1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pl-PL" i="1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pl-PL" b="0" i="1" smtClean="0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pl-PL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pl-PL" i="1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</m:den>
                    </m:f>
                    <m:r>
                      <a:rPr lang="pl-PL" i="1">
                        <a:latin typeface="Cambria Math"/>
                        <a:ea typeface="Cambria Math"/>
                      </a:rPr>
                      <m:t>𝛿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(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𝜔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pl-PL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𝐴𝑟𝑒𝑐𝑡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/>
                            </a:rPr>
                            <m:t>𝑡</m:t>
                          </m:r>
                        </m:e>
                        <m:e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</m:d>
                      <m:r>
                        <a:rPr lang="pl-PL" b="0" i="1" smtClean="0">
                          <a:latin typeface="Cambria Math"/>
                        </a:rPr>
                        <m:t>                             </m:t>
                      </m:r>
                      <m:r>
                        <a:rPr lang="pl-PL" b="0" i="1" smtClean="0">
                          <a:latin typeface="Cambria Math"/>
                        </a:rPr>
                        <m:t>𝐴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𝑆𝑎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𝜔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𝜏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980728"/>
                <a:ext cx="8712968" cy="568863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1635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>
            <a:normAutofit/>
          </a:bodyPr>
          <a:lstStyle/>
          <a:p>
            <a:r>
              <a:rPr lang="pl-PL" sz="3600" b="1" dirty="0"/>
              <a:t>Uogólniony szereg Fouriera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/>
          </a:bodyPr>
          <a:lstStyle/>
          <a:p>
            <a:r>
              <a:rPr lang="pl-PL" sz="1800" dirty="0"/>
              <a:t>Załóżmy, że pewien sygnał </a:t>
            </a:r>
            <a:r>
              <a:rPr lang="pl-PL" sz="1800" i="1" dirty="0"/>
              <a:t>f</a:t>
            </a:r>
            <a:r>
              <a:rPr lang="pl-PL" sz="1800" dirty="0"/>
              <a:t>(</a:t>
            </a:r>
            <a:r>
              <a:rPr lang="pl-PL" sz="1800" i="1" dirty="0"/>
              <a:t>t</a:t>
            </a:r>
            <a:r>
              <a:rPr lang="pl-PL" sz="1800" dirty="0"/>
              <a:t>) w ograniczonym przedziale czasu  (</a:t>
            </a:r>
            <a:r>
              <a:rPr lang="pl-PL" sz="1800" i="1" dirty="0"/>
              <a:t>t</a:t>
            </a:r>
            <a:r>
              <a:rPr lang="pl-PL" sz="1800" i="1" baseline="-25000" dirty="0"/>
              <a:t>1</a:t>
            </a:r>
            <a:r>
              <a:rPr lang="pl-PL" sz="1800" i="1" dirty="0"/>
              <a:t> , t</a:t>
            </a:r>
            <a:r>
              <a:rPr lang="pl-PL" sz="1800" i="1" baseline="-25000" dirty="0"/>
              <a:t>2</a:t>
            </a:r>
            <a:r>
              <a:rPr lang="pl-PL" sz="1800" dirty="0"/>
              <a:t>) ma skończoną energię: </a:t>
            </a:r>
          </a:p>
          <a:p>
            <a:endParaRPr lang="pl-PL" sz="2200" dirty="0"/>
          </a:p>
          <a:p>
            <a:r>
              <a:rPr lang="pl-PL" sz="1800" dirty="0"/>
              <a:t>Załóżmy także, że dysponujemy tak zwanym ortogonalnym zbiorem sygnałów {</a:t>
            </a:r>
            <a:r>
              <a:rPr lang="pl-PL" sz="1800" i="1" dirty="0" err="1"/>
              <a:t>g</a:t>
            </a:r>
            <a:r>
              <a:rPr lang="pl-PL" sz="1800" i="1" baseline="-25000" dirty="0" err="1"/>
              <a:t>n</a:t>
            </a:r>
            <a:r>
              <a:rPr lang="pl-PL" sz="1800" dirty="0"/>
              <a:t>(</a:t>
            </a:r>
            <a:r>
              <a:rPr lang="pl-PL" sz="1800" i="1" dirty="0"/>
              <a:t>t</a:t>
            </a:r>
            <a:r>
              <a:rPr lang="pl-PL" sz="1800" dirty="0"/>
              <a:t>)} w przedziale czasu  (</a:t>
            </a:r>
            <a:r>
              <a:rPr lang="pl-PL" sz="1800" i="1" dirty="0"/>
              <a:t>t</a:t>
            </a:r>
            <a:r>
              <a:rPr lang="pl-PL" sz="1800" i="1" baseline="-25000" dirty="0"/>
              <a:t>1</a:t>
            </a:r>
            <a:r>
              <a:rPr lang="pl-PL" sz="1800" i="1" dirty="0"/>
              <a:t> , t</a:t>
            </a:r>
            <a:r>
              <a:rPr lang="pl-PL" sz="1800" i="1" baseline="-25000" dirty="0"/>
              <a:t>2</a:t>
            </a:r>
            <a:r>
              <a:rPr lang="pl-PL" sz="1800" dirty="0"/>
              <a:t>) </a:t>
            </a:r>
            <a:r>
              <a:rPr lang="pl-PL" sz="1800" i="1" dirty="0"/>
              <a:t>,</a:t>
            </a:r>
            <a:r>
              <a:rPr lang="pl-PL" sz="1800" dirty="0"/>
              <a:t> gdzie</a:t>
            </a:r>
            <a:r>
              <a:rPr lang="pl-PL" sz="1800" i="1" dirty="0"/>
              <a:t> n=1,2,..., N.</a:t>
            </a:r>
            <a:r>
              <a:rPr lang="pl-PL" sz="1800" dirty="0"/>
              <a:t> </a:t>
            </a:r>
          </a:p>
          <a:p>
            <a:pPr marL="0" indent="0">
              <a:buNone/>
            </a:pPr>
            <a:endParaRPr lang="pl-PL" sz="1800" dirty="0"/>
          </a:p>
          <a:p>
            <a:pPr marL="0" indent="0">
              <a:buNone/>
            </a:pPr>
            <a:endParaRPr lang="pl-PL" sz="1800" dirty="0"/>
          </a:p>
          <a:p>
            <a:r>
              <a:rPr lang="pl-PL" sz="1800" dirty="0"/>
              <a:t>Jeżeli  ortogonalny zbiór {</a:t>
            </a:r>
            <a:r>
              <a:rPr lang="pl-PL" sz="1800" i="1" dirty="0" err="1"/>
              <a:t>g</a:t>
            </a:r>
            <a:r>
              <a:rPr lang="pl-PL" sz="1800" i="1" baseline="-25000" dirty="0" err="1"/>
              <a:t>n</a:t>
            </a:r>
            <a:r>
              <a:rPr lang="pl-PL" sz="1800" dirty="0"/>
              <a:t>(</a:t>
            </a:r>
            <a:r>
              <a:rPr lang="pl-PL" sz="1800" i="1" dirty="0"/>
              <a:t>t</a:t>
            </a:r>
            <a:r>
              <a:rPr lang="pl-PL" sz="1800" dirty="0"/>
              <a:t>)} w przedziale czasu  (</a:t>
            </a:r>
            <a:r>
              <a:rPr lang="pl-PL" sz="1800" i="1" dirty="0"/>
              <a:t>t</a:t>
            </a:r>
            <a:r>
              <a:rPr lang="pl-PL" sz="1800" i="1" baseline="-25000" dirty="0"/>
              <a:t>1</a:t>
            </a:r>
            <a:r>
              <a:rPr lang="pl-PL" sz="1800" i="1" dirty="0"/>
              <a:t> , t</a:t>
            </a:r>
            <a:r>
              <a:rPr lang="pl-PL" sz="1800" i="1" baseline="-25000" dirty="0"/>
              <a:t>2</a:t>
            </a:r>
            <a:r>
              <a:rPr lang="pl-PL" sz="1800" dirty="0"/>
              <a:t>)</a:t>
            </a:r>
            <a:r>
              <a:rPr lang="pl-PL" sz="1800" i="1" dirty="0"/>
              <a:t> </a:t>
            </a:r>
            <a:r>
              <a:rPr lang="pl-PL" sz="1800" dirty="0"/>
              <a:t>jest tak zwanym zbiorem zupełnym, to</a:t>
            </a:r>
          </a:p>
          <a:p>
            <a:endParaRPr lang="pl-PL" sz="1800" dirty="0"/>
          </a:p>
          <a:p>
            <a:pPr>
              <a:buNone/>
            </a:pPr>
            <a:endParaRPr lang="pl-PL" sz="1800" dirty="0"/>
          </a:p>
          <a:p>
            <a:pPr marL="0" indent="0">
              <a:buNone/>
            </a:pPr>
            <a:r>
              <a:rPr lang="pl-PL" sz="1800" dirty="0"/>
              <a:t>      gdzie </a:t>
            </a:r>
          </a:p>
          <a:p>
            <a:pPr marL="0" indent="0">
              <a:buNone/>
            </a:pPr>
            <a:endParaRPr lang="pl-PL" sz="1800" dirty="0"/>
          </a:p>
          <a:p>
            <a:pPr marL="0" indent="0">
              <a:buNone/>
            </a:pPr>
            <a:endParaRPr lang="pl-PL" sz="1800" dirty="0"/>
          </a:p>
          <a:p>
            <a:pPr marL="0" indent="0">
              <a:buNone/>
            </a:pPr>
            <a:r>
              <a:rPr lang="pl-PL" sz="1800" dirty="0"/>
              <a:t>Jest to rozwinięcie sygnału </a:t>
            </a:r>
            <a:r>
              <a:rPr lang="pl-PL" sz="1800" i="1" dirty="0"/>
              <a:t>f</a:t>
            </a:r>
            <a:r>
              <a:rPr lang="pl-PL" sz="1800" dirty="0"/>
              <a:t>(</a:t>
            </a:r>
            <a:r>
              <a:rPr lang="pl-PL" sz="1800" i="1" dirty="0"/>
              <a:t>t</a:t>
            </a:r>
            <a:r>
              <a:rPr lang="pl-PL" sz="1800" dirty="0"/>
              <a:t>) w tzw. </a:t>
            </a:r>
            <a:r>
              <a:rPr lang="pl-PL" sz="1800" b="1" dirty="0"/>
              <a:t>uogólniony szereg Fouriera </a:t>
            </a:r>
          </a:p>
          <a:p>
            <a:pPr marL="0" indent="0">
              <a:buNone/>
            </a:pPr>
            <a:r>
              <a:rPr lang="pl-PL" sz="1800" dirty="0"/>
              <a:t>w przedziale czasu (</a:t>
            </a:r>
            <a:r>
              <a:rPr lang="pl-PL" sz="1800" i="1" dirty="0"/>
              <a:t>t</a:t>
            </a:r>
            <a:r>
              <a:rPr lang="pl-PL" sz="1800" i="1" baseline="-25000" dirty="0"/>
              <a:t>1</a:t>
            </a:r>
            <a:r>
              <a:rPr lang="pl-PL" sz="1800" i="1" dirty="0"/>
              <a:t> , t</a:t>
            </a:r>
            <a:r>
              <a:rPr lang="pl-PL" sz="1800" i="1" baseline="-25000" dirty="0"/>
              <a:t>2</a:t>
            </a:r>
            <a:r>
              <a:rPr lang="pl-PL" sz="1800" dirty="0"/>
              <a:t>). </a:t>
            </a: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567659"/>
              </p:ext>
            </p:extLst>
          </p:nvPr>
        </p:nvGraphicFramePr>
        <p:xfrm>
          <a:off x="3923928" y="1340768"/>
          <a:ext cx="1587748" cy="702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1155600" imgH="558720" progId="">
                  <p:embed/>
                </p:oleObj>
              </mc:Choice>
              <mc:Fallback>
                <p:oleObj name="Równanie" r:id="rId2" imgW="1155600" imgH="55872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1340768"/>
                        <a:ext cx="1587748" cy="7028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059540"/>
              </p:ext>
            </p:extLst>
          </p:nvPr>
        </p:nvGraphicFramePr>
        <p:xfrm>
          <a:off x="2483768" y="2636912"/>
          <a:ext cx="2925564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2349360" imgH="558720" progId="">
                  <p:embed/>
                </p:oleObj>
              </mc:Choice>
              <mc:Fallback>
                <p:oleObj name="Równanie" r:id="rId4" imgW="2349360" imgH="55872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636912"/>
                        <a:ext cx="2925564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0291041"/>
              </p:ext>
            </p:extLst>
          </p:nvPr>
        </p:nvGraphicFramePr>
        <p:xfrm>
          <a:off x="2339752" y="3645024"/>
          <a:ext cx="2519362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1117115" imgH="406224" progId="Equation.3">
                  <p:embed/>
                </p:oleObj>
              </mc:Choice>
              <mc:Fallback>
                <p:oleObj name="Równanie" r:id="rId6" imgW="1117115" imgH="406224" progId="Equation.3">
                  <p:embed/>
                  <p:pic>
                    <p:nvPicPr>
                      <p:cNvPr id="0" name="Obi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645024"/>
                        <a:ext cx="2519362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i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609415"/>
              </p:ext>
            </p:extLst>
          </p:nvPr>
        </p:nvGraphicFramePr>
        <p:xfrm>
          <a:off x="2339752" y="4437112"/>
          <a:ext cx="2663825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8" imgW="1422400" imgH="558800" progId="Equation.3">
                  <p:embed/>
                </p:oleObj>
              </mc:Choice>
              <mc:Fallback>
                <p:oleObj name="Równanie" r:id="rId8" imgW="1422400" imgH="558800" progId="Equation.3">
                  <p:embed/>
                  <p:pic>
                    <p:nvPicPr>
                      <p:cNvPr id="0" name="Obi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4437112"/>
                        <a:ext cx="2663825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5555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Trygonometryczny szereg Fouriera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504" y="836712"/>
            <a:ext cx="8686800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/>
              <a:t>Uogólniając rozpatrywany w przykładzie zbiór do postaci {sin </a:t>
            </a:r>
            <a:r>
              <a:rPr lang="pl-PL" sz="2000" i="1" dirty="0"/>
              <a:t>n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 </a:t>
            </a:r>
            <a:r>
              <a:rPr lang="pl-PL" sz="2000" i="1" dirty="0"/>
              <a:t>t; n=1, ..., +</a:t>
            </a:r>
            <a:r>
              <a:rPr lang="pl-PL" sz="2000" i="1" dirty="0">
                <a:sym typeface="Symbol"/>
              </a:rPr>
              <a:t></a:t>
            </a:r>
            <a:r>
              <a:rPr lang="pl-PL" sz="2000" i="1" dirty="0"/>
              <a:t> ; 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i="1" dirty="0"/>
              <a:t>= 2</a:t>
            </a:r>
            <a:r>
              <a:rPr lang="pl-PL" sz="2000" i="1" dirty="0">
                <a:sym typeface="Symbol"/>
              </a:rPr>
              <a:t></a:t>
            </a:r>
            <a:r>
              <a:rPr lang="pl-PL" sz="2000" i="1" dirty="0"/>
              <a:t> / T</a:t>
            </a:r>
            <a:r>
              <a:rPr lang="pl-PL" sz="2000" dirty="0"/>
              <a:t> } , oraz uzupełniając zbiorem {cos </a:t>
            </a:r>
            <a:r>
              <a:rPr lang="pl-PL" sz="2000" i="1" dirty="0"/>
              <a:t>n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 </a:t>
            </a:r>
            <a:r>
              <a:rPr lang="pl-PL" sz="2000" i="1" dirty="0"/>
              <a:t>t; n=1, ..., +</a:t>
            </a:r>
            <a:r>
              <a:rPr lang="pl-PL" sz="2000" i="1" dirty="0">
                <a:sym typeface="Symbol"/>
              </a:rPr>
              <a:t></a:t>
            </a:r>
            <a:r>
              <a:rPr lang="pl-PL" sz="2000" i="1" dirty="0"/>
              <a:t> ;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i="1" dirty="0"/>
              <a:t>= 2</a:t>
            </a:r>
            <a:r>
              <a:rPr lang="pl-PL" sz="2000" i="1" dirty="0">
                <a:sym typeface="Symbol"/>
              </a:rPr>
              <a:t></a:t>
            </a:r>
            <a:r>
              <a:rPr lang="pl-PL" sz="2000" i="1" dirty="0"/>
              <a:t> / T</a:t>
            </a:r>
            <a:r>
              <a:rPr lang="pl-PL" sz="2000" dirty="0"/>
              <a:t> } i funkcją </a:t>
            </a:r>
            <a:r>
              <a:rPr lang="pl-PL" sz="2000" i="1" dirty="0"/>
              <a:t>g</a:t>
            </a:r>
            <a:r>
              <a:rPr lang="pl-PL" sz="2000" i="1" baseline="-25000" dirty="0"/>
              <a:t>0</a:t>
            </a:r>
            <a:r>
              <a:rPr lang="pl-PL" sz="2000" i="1" dirty="0"/>
              <a:t>(t)=</a:t>
            </a:r>
            <a:r>
              <a:rPr lang="pl-PL" sz="2000" dirty="0"/>
              <a:t>1 otrzymuje się ortogonalny </a:t>
            </a:r>
            <a:r>
              <a:rPr lang="pl-PL" sz="2000" b="1" dirty="0"/>
              <a:t>zbiór zupełny </a:t>
            </a:r>
            <a:r>
              <a:rPr lang="pl-PL" sz="2000" dirty="0"/>
              <a:t>w przedziale czasu </a:t>
            </a:r>
            <a:r>
              <a:rPr lang="pl-PL" sz="2000" i="1" dirty="0"/>
              <a:t>t</a:t>
            </a:r>
            <a:r>
              <a:rPr lang="pl-PL" sz="2000" i="1" baseline="-25000" dirty="0"/>
              <a:t>1</a:t>
            </a:r>
            <a:r>
              <a:rPr lang="pl-PL" sz="2000" i="1" dirty="0"/>
              <a:t>&lt;t&lt;t</a:t>
            </a:r>
            <a:r>
              <a:rPr lang="pl-PL" sz="2000" i="1" baseline="-25000" dirty="0"/>
              <a:t>2</a:t>
            </a:r>
            <a:r>
              <a:rPr lang="pl-PL" sz="2000" dirty="0"/>
              <a:t>, czyli:</a:t>
            </a:r>
            <a:endParaRPr lang="pl-PL" sz="2000" i="1" baseline="-25000" dirty="0"/>
          </a:p>
          <a:p>
            <a:pPr marL="0" indent="0">
              <a:buNone/>
            </a:pPr>
            <a:r>
              <a:rPr lang="pl-PL" sz="2000" dirty="0"/>
              <a:t> </a:t>
            </a:r>
            <a:r>
              <a:rPr lang="pl-PL" sz="2400" dirty="0"/>
              <a:t>{</a:t>
            </a:r>
            <a:r>
              <a:rPr lang="pl-PL" sz="2400" i="1" dirty="0" err="1"/>
              <a:t>g</a:t>
            </a:r>
            <a:r>
              <a:rPr lang="pl-PL" sz="2400" i="1" baseline="-25000" dirty="0" err="1"/>
              <a:t>n</a:t>
            </a:r>
            <a:r>
              <a:rPr lang="pl-PL" sz="2400" dirty="0"/>
              <a:t>(</a:t>
            </a:r>
            <a:r>
              <a:rPr lang="pl-PL" sz="2400" i="1" dirty="0"/>
              <a:t>t</a:t>
            </a:r>
            <a:r>
              <a:rPr lang="pl-PL" sz="2400" dirty="0"/>
              <a:t>)} </a:t>
            </a:r>
            <a:r>
              <a:rPr lang="pl-PL" sz="2400" i="1" dirty="0"/>
              <a:t>=  </a:t>
            </a:r>
            <a:r>
              <a:rPr lang="pl-PL" sz="2400" dirty="0"/>
              <a:t>{ 1;  cos </a:t>
            </a:r>
            <a:r>
              <a:rPr lang="pl-PL" sz="2400" i="1" dirty="0"/>
              <a:t>n</a:t>
            </a:r>
            <a:r>
              <a:rPr lang="pl-PL" sz="2400" i="1" dirty="0">
                <a:sym typeface="Symbol"/>
              </a:rPr>
              <a:t></a:t>
            </a:r>
            <a:r>
              <a:rPr lang="pl-PL" sz="2400" i="1" baseline="-25000" dirty="0"/>
              <a:t>0 </a:t>
            </a:r>
            <a:r>
              <a:rPr lang="pl-PL" sz="2400" i="1" dirty="0"/>
              <a:t>t;  </a:t>
            </a:r>
            <a:r>
              <a:rPr lang="pl-PL" sz="2400" dirty="0"/>
              <a:t>sin </a:t>
            </a:r>
            <a:r>
              <a:rPr lang="pl-PL" sz="2400" i="1" dirty="0"/>
              <a:t>n</a:t>
            </a:r>
            <a:r>
              <a:rPr lang="pl-PL" sz="2400" i="1" dirty="0">
                <a:sym typeface="Symbol"/>
              </a:rPr>
              <a:t></a:t>
            </a:r>
            <a:r>
              <a:rPr lang="pl-PL" sz="2400" i="1" baseline="-25000" dirty="0"/>
              <a:t>0 </a:t>
            </a:r>
            <a:r>
              <a:rPr lang="pl-PL" sz="2400" i="1" dirty="0"/>
              <a:t>t ;  n=1, ..., +</a:t>
            </a:r>
            <a:r>
              <a:rPr lang="pl-PL" sz="2400" i="1" dirty="0">
                <a:sym typeface="Symbol"/>
              </a:rPr>
              <a:t></a:t>
            </a:r>
            <a:r>
              <a:rPr lang="pl-PL" sz="2400" i="1" dirty="0"/>
              <a:t> ;  </a:t>
            </a:r>
            <a:r>
              <a:rPr lang="pl-PL" sz="2400" i="1" dirty="0">
                <a:sym typeface="Symbol"/>
              </a:rPr>
              <a:t></a:t>
            </a:r>
            <a:r>
              <a:rPr lang="pl-PL" sz="2400" i="1" baseline="-25000" dirty="0"/>
              <a:t>0</a:t>
            </a:r>
            <a:r>
              <a:rPr lang="pl-PL" sz="2400" i="1" dirty="0"/>
              <a:t>= 2</a:t>
            </a:r>
            <a:r>
              <a:rPr lang="pl-PL" sz="2400" i="1" dirty="0">
                <a:sym typeface="Symbol"/>
              </a:rPr>
              <a:t></a:t>
            </a:r>
            <a:r>
              <a:rPr lang="pl-PL" sz="2400" i="1" dirty="0"/>
              <a:t> / T</a:t>
            </a:r>
            <a:r>
              <a:rPr lang="pl-PL" sz="2400" dirty="0"/>
              <a:t> ; </a:t>
            </a:r>
            <a:r>
              <a:rPr lang="pl-PL" sz="2400" i="1" dirty="0"/>
              <a:t>T=t</a:t>
            </a:r>
            <a:r>
              <a:rPr lang="pl-PL" sz="2400" i="1" baseline="-25000" dirty="0"/>
              <a:t>2 </a:t>
            </a:r>
            <a:r>
              <a:rPr lang="pl-PL" sz="2400" i="1" dirty="0"/>
              <a:t>–t</a:t>
            </a:r>
            <a:r>
              <a:rPr lang="pl-PL" sz="2400" i="1" baseline="-25000" dirty="0"/>
              <a:t>1</a:t>
            </a:r>
            <a:r>
              <a:rPr lang="pl-PL" sz="2400" dirty="0"/>
              <a:t>}</a:t>
            </a:r>
          </a:p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r>
              <a:rPr lang="pl-PL" sz="2000" dirty="0"/>
              <a:t>Rozwinięcie sygnału na podstawie tego zbioru nosi nazwę </a:t>
            </a:r>
            <a:r>
              <a:rPr lang="pl-PL" sz="2000" b="1" dirty="0"/>
              <a:t>trygonometrycznego szeregu Fouriera </a:t>
            </a:r>
            <a:r>
              <a:rPr lang="pl-PL" sz="2000" dirty="0"/>
              <a:t>i ma postać:   </a:t>
            </a:r>
          </a:p>
          <a:p>
            <a:pPr marL="0" indent="0">
              <a:buNone/>
            </a:pPr>
            <a:r>
              <a:rPr lang="pl-PL" sz="2000" dirty="0"/>
              <a:t>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pl-PL" sz="2000" dirty="0"/>
              <a:t>							</a:t>
            </a:r>
            <a:r>
              <a:rPr lang="de-DE" sz="2400" dirty="0" err="1"/>
              <a:t>dla</a:t>
            </a:r>
            <a:r>
              <a:rPr lang="de-DE" sz="2400" dirty="0"/>
              <a:t>  </a:t>
            </a:r>
            <a:r>
              <a:rPr lang="de-DE" sz="2400" i="1" dirty="0"/>
              <a:t>t</a:t>
            </a:r>
            <a:r>
              <a:rPr lang="de-DE" sz="2400" i="1" baseline="-25000" dirty="0"/>
              <a:t>1</a:t>
            </a:r>
            <a:r>
              <a:rPr lang="de-DE" sz="2400" i="1" dirty="0"/>
              <a:t> &lt; t &lt; t</a:t>
            </a:r>
            <a:r>
              <a:rPr lang="de-DE" sz="2400" i="1" baseline="-25000" dirty="0"/>
              <a:t>2</a:t>
            </a:r>
            <a:endParaRPr lang="pl-PL" sz="2400" i="1" baseline="-25000" dirty="0"/>
          </a:p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r>
              <a:rPr lang="pl-PL" sz="2000" dirty="0"/>
              <a:t>gdzie</a:t>
            </a:r>
          </a:p>
          <a:p>
            <a:pPr marL="0" indent="0">
              <a:buNone/>
            </a:pPr>
            <a:r>
              <a:rPr lang="pl-PL" sz="2400" i="1" dirty="0"/>
              <a:t>                             ;                                       </a:t>
            </a:r>
            <a:r>
              <a:rPr lang="pl-PL" sz="2400" dirty="0"/>
              <a:t>;                                         </a:t>
            </a:r>
          </a:p>
          <a:p>
            <a:pPr marL="0" indent="0">
              <a:buNone/>
            </a:pPr>
            <a:endParaRPr lang="pl-PL" sz="240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3495482"/>
              </p:ext>
            </p:extLst>
          </p:nvPr>
        </p:nvGraphicFramePr>
        <p:xfrm>
          <a:off x="1475656" y="3861048"/>
          <a:ext cx="482453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2666880" imgH="431640" progId="Equation.3">
                  <p:embed/>
                </p:oleObj>
              </mc:Choice>
              <mc:Fallback>
                <p:oleObj name="Równanie" r:id="rId2" imgW="26668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75656" y="3861048"/>
                        <a:ext cx="4824536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135674"/>
              </p:ext>
            </p:extLst>
          </p:nvPr>
        </p:nvGraphicFramePr>
        <p:xfrm>
          <a:off x="611560" y="5085184"/>
          <a:ext cx="1368152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977760" imgH="495000" progId="Equation.3">
                  <p:embed/>
                </p:oleObj>
              </mc:Choice>
              <mc:Fallback>
                <p:oleObj name="Równanie" r:id="rId4" imgW="97776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1560" y="5085184"/>
                        <a:ext cx="1368152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4490426"/>
              </p:ext>
            </p:extLst>
          </p:nvPr>
        </p:nvGraphicFramePr>
        <p:xfrm>
          <a:off x="2411760" y="5013176"/>
          <a:ext cx="237626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1549080" imgH="495000" progId="Equation.3">
                  <p:embed/>
                </p:oleObj>
              </mc:Choice>
              <mc:Fallback>
                <p:oleObj name="Równanie" r:id="rId6" imgW="154908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11760" y="5013176"/>
                        <a:ext cx="2376264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022958"/>
              </p:ext>
            </p:extLst>
          </p:nvPr>
        </p:nvGraphicFramePr>
        <p:xfrm>
          <a:off x="5436096" y="5013176"/>
          <a:ext cx="230425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8" imgW="1523880" imgH="495000" progId="Equation.3">
                  <p:embed/>
                </p:oleObj>
              </mc:Choice>
              <mc:Fallback>
                <p:oleObj name="Równanie" r:id="rId8" imgW="152388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36096" y="5013176"/>
                        <a:ext cx="2304256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5609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Wykładniczy szereg Fouriera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/>
              <a:t>Ze względu na wygodę częściej stosuje się </a:t>
            </a:r>
            <a:r>
              <a:rPr lang="pl-PL" sz="2000" b="1" dirty="0"/>
              <a:t>wykładniczy szereg Fouriera</a:t>
            </a:r>
            <a:r>
              <a:rPr lang="pl-PL" sz="2000" i="1" dirty="0"/>
              <a:t>,</a:t>
            </a:r>
            <a:r>
              <a:rPr lang="pl-PL" sz="2000" dirty="0"/>
              <a:t> oparty na zbiorze ortogonalnym zespolonych   funkcji   harmonicznych:</a:t>
            </a:r>
          </a:p>
          <a:p>
            <a:pPr marL="0" indent="0" algn="ctr">
              <a:buNone/>
            </a:pPr>
            <a:r>
              <a:rPr lang="pl-PL" sz="2000" dirty="0"/>
              <a:t>    </a:t>
            </a:r>
            <a:r>
              <a:rPr lang="pl-PL" sz="2400" dirty="0"/>
              <a:t>{ </a:t>
            </a:r>
            <a:r>
              <a:rPr lang="pl-PL" sz="2400" i="1" dirty="0" err="1"/>
              <a:t>g</a:t>
            </a:r>
            <a:r>
              <a:rPr lang="pl-PL" sz="2400" i="1" baseline="-25000" dirty="0" err="1"/>
              <a:t>n</a:t>
            </a:r>
            <a:r>
              <a:rPr lang="pl-PL" sz="2400" dirty="0"/>
              <a:t>(</a:t>
            </a:r>
            <a:r>
              <a:rPr lang="pl-PL" sz="2400" i="1" dirty="0"/>
              <a:t>t</a:t>
            </a:r>
            <a:r>
              <a:rPr lang="pl-PL" sz="2400" dirty="0"/>
              <a:t>)</a:t>
            </a:r>
            <a:r>
              <a:rPr lang="pl-PL" sz="2400" i="1" dirty="0"/>
              <a:t>=</a:t>
            </a:r>
            <a:r>
              <a:rPr lang="pl-PL" sz="2400" i="1" dirty="0" err="1"/>
              <a:t>exp</a:t>
            </a:r>
            <a:r>
              <a:rPr lang="pl-PL" sz="2400" dirty="0"/>
              <a:t>(</a:t>
            </a:r>
            <a:r>
              <a:rPr lang="pl-PL" sz="2400" i="1" dirty="0"/>
              <a:t>jn</a:t>
            </a:r>
            <a:r>
              <a:rPr lang="pl-PL" sz="2400" i="1" dirty="0">
                <a:sym typeface="Symbol"/>
              </a:rPr>
              <a:t></a:t>
            </a:r>
            <a:r>
              <a:rPr lang="pl-PL" sz="2400" i="1" baseline="-25000" dirty="0"/>
              <a:t>0</a:t>
            </a:r>
            <a:r>
              <a:rPr lang="pl-PL" sz="2400" i="1" dirty="0"/>
              <a:t>t</a:t>
            </a:r>
            <a:r>
              <a:rPr lang="pl-PL" sz="2400" dirty="0"/>
              <a:t>)</a:t>
            </a:r>
            <a:r>
              <a:rPr lang="pl-PL" sz="2400" i="1" dirty="0"/>
              <a:t> ;  n= -</a:t>
            </a:r>
            <a:r>
              <a:rPr lang="pl-PL" sz="2400" i="1" dirty="0">
                <a:sym typeface="Symbol"/>
              </a:rPr>
              <a:t></a:t>
            </a:r>
            <a:r>
              <a:rPr lang="pl-PL" sz="2400" i="1" dirty="0"/>
              <a:t> ,..,+</a:t>
            </a:r>
            <a:r>
              <a:rPr lang="pl-PL" sz="2400" i="1" dirty="0">
                <a:sym typeface="Symbol"/>
              </a:rPr>
              <a:t></a:t>
            </a:r>
            <a:r>
              <a:rPr lang="pl-PL" sz="2400" i="1" dirty="0"/>
              <a:t> ;  t</a:t>
            </a:r>
            <a:r>
              <a:rPr lang="pl-PL" sz="2400" i="1" baseline="-25000" dirty="0"/>
              <a:t>1</a:t>
            </a:r>
            <a:r>
              <a:rPr lang="pl-PL" sz="2400" i="1" dirty="0"/>
              <a:t>&lt;t&lt;t</a:t>
            </a:r>
            <a:r>
              <a:rPr lang="pl-PL" sz="2400" i="1" baseline="-25000" dirty="0"/>
              <a:t>2 </a:t>
            </a:r>
            <a:r>
              <a:rPr lang="pl-PL" sz="2400" dirty="0"/>
              <a:t>},</a:t>
            </a:r>
          </a:p>
          <a:p>
            <a:pPr marL="0" indent="0" algn="just">
              <a:buNone/>
            </a:pPr>
            <a:r>
              <a:rPr lang="pl-PL" sz="2000" dirty="0"/>
              <a:t>   </a:t>
            </a:r>
          </a:p>
          <a:p>
            <a:pPr marL="0" indent="0" algn="just">
              <a:buNone/>
            </a:pPr>
            <a:r>
              <a:rPr lang="pl-PL" sz="2000" dirty="0"/>
              <a:t>gdzie  </a:t>
            </a:r>
            <a:r>
              <a:rPr lang="pl-PL" sz="2000" i="1" dirty="0"/>
              <a:t>j</a:t>
            </a:r>
            <a:r>
              <a:rPr lang="pl-PL" sz="2000" dirty="0"/>
              <a:t>  jest  jednostką urojoną,   a   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i="1" dirty="0"/>
              <a:t>= 2</a:t>
            </a:r>
            <a:r>
              <a:rPr lang="pl-PL" sz="2000" i="1" dirty="0">
                <a:sym typeface="Symbol"/>
              </a:rPr>
              <a:t></a:t>
            </a:r>
            <a:r>
              <a:rPr lang="pl-PL" sz="2000" i="1" dirty="0"/>
              <a:t> / T</a:t>
            </a:r>
            <a:r>
              <a:rPr lang="pl-PL" sz="2000" dirty="0"/>
              <a:t> ;    </a:t>
            </a:r>
            <a:r>
              <a:rPr lang="pl-PL" sz="2000" i="1" dirty="0"/>
              <a:t>T=t</a:t>
            </a:r>
            <a:r>
              <a:rPr lang="pl-PL" sz="2000" i="1" baseline="-25000" dirty="0"/>
              <a:t>2 </a:t>
            </a:r>
            <a:r>
              <a:rPr lang="pl-PL" sz="2000" i="1" dirty="0"/>
              <a:t>–t</a:t>
            </a:r>
            <a:r>
              <a:rPr lang="pl-PL" sz="2000" i="1" baseline="-25000" dirty="0"/>
              <a:t>1</a:t>
            </a:r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r>
              <a:rPr lang="pl-PL" sz="2000" dirty="0"/>
              <a:t>Ponieważ jest to zbiór zupełny, więc dla  </a:t>
            </a:r>
            <a:r>
              <a:rPr lang="pl-PL" sz="2000" i="1" dirty="0"/>
              <a:t>t</a:t>
            </a:r>
            <a:r>
              <a:rPr lang="pl-PL" sz="2000" i="1" baseline="-25000" dirty="0"/>
              <a:t>1</a:t>
            </a:r>
            <a:r>
              <a:rPr lang="pl-PL" sz="2000" i="1" dirty="0"/>
              <a:t>&lt;t&lt;t</a:t>
            </a:r>
            <a:r>
              <a:rPr lang="pl-PL" sz="2000" i="1" baseline="-25000" dirty="0"/>
              <a:t>2</a:t>
            </a:r>
            <a:r>
              <a:rPr lang="pl-PL" sz="2000" dirty="0"/>
              <a:t>  dostajemy:</a:t>
            </a:r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r>
              <a:rPr lang="pl-PL" sz="2000" dirty="0"/>
              <a:t>Równania te stanowią podstawę analizy widmowej sygnałów.</a:t>
            </a: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421813"/>
              </p:ext>
            </p:extLst>
          </p:nvPr>
        </p:nvGraphicFramePr>
        <p:xfrm>
          <a:off x="2987675" y="3644900"/>
          <a:ext cx="2592388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1282680" imgH="431640" progId="Equation.3">
                  <p:embed/>
                </p:oleObj>
              </mc:Choice>
              <mc:Fallback>
                <p:oleObj name="Równanie" r:id="rId2" imgW="12826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987675" y="3644900"/>
                        <a:ext cx="2592388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900496"/>
              </p:ext>
            </p:extLst>
          </p:nvPr>
        </p:nvGraphicFramePr>
        <p:xfrm>
          <a:off x="2987824" y="4581128"/>
          <a:ext cx="2457450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1485720" imgH="495000" progId="Equation.3">
                  <p:embed/>
                </p:oleObj>
              </mc:Choice>
              <mc:Fallback>
                <p:oleObj name="Równanie" r:id="rId4" imgW="148572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87824" y="4581128"/>
                        <a:ext cx="2457450" cy="88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0176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pl-PL" sz="3200" b="1" dirty="0"/>
              <a:t>Wykładniczy szereg Fouriera - przykład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4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r>
                      <a:rPr lang="pl-PL" sz="2400" b="0" i="1" smtClean="0">
                        <a:latin typeface="Cambria Math"/>
                      </a:rPr>
                      <m:t>𝐴</m:t>
                    </m:r>
                    <m:r>
                      <a:rPr lang="pl-PL" sz="2400" b="0" i="1" smtClean="0">
                        <a:latin typeface="Cambria Math"/>
                      </a:rPr>
                      <m:t> </m:t>
                    </m:r>
                    <m:r>
                      <a:rPr lang="pl-PL" sz="2400" b="0" i="1" smtClean="0">
                        <a:latin typeface="Cambria Math"/>
                      </a:rPr>
                      <m:t>𝑟𝑒𝑐𝑡</m:t>
                    </m:r>
                    <m:d>
                      <m:dPr>
                        <m:ctrlPr>
                          <a:rPr lang="pl-PL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400" b="0" i="1" smtClean="0">
                            <a:latin typeface="Cambria Math"/>
                          </a:rPr>
                          <m:t>𝑡</m:t>
                        </m:r>
                      </m:e>
                      <m:e>
                        <m:r>
                          <a:rPr lang="pl-PL" sz="24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</m:d>
                  </m:oMath>
                </a14:m>
                <a:r>
                  <a:rPr lang="pl-PL" sz="2400" dirty="0"/>
                  <a:t> </a:t>
                </a:r>
              </a:p>
              <a:p>
                <a:pPr marL="0" indent="0">
                  <a:buNone/>
                </a:pPr>
                <a:endParaRPr lang="pl-PL" sz="2400" dirty="0"/>
              </a:p>
              <a:p>
                <a:pPr marL="0" indent="0">
                  <a:buNone/>
                </a:pPr>
                <a:r>
                  <a:rPr lang="pl-PL" sz="2000" dirty="0"/>
                  <a:t>Przyjmując   </a:t>
                </a:r>
                <a:r>
                  <a:rPr lang="pl-PL" sz="2000" i="1" dirty="0"/>
                  <a:t>t</a:t>
                </a:r>
                <a:r>
                  <a:rPr lang="pl-PL" sz="2000" i="1" baseline="-25000" dirty="0"/>
                  <a:t>1</a:t>
                </a:r>
                <a:r>
                  <a:rPr lang="pl-PL" sz="2000" i="1" dirty="0"/>
                  <a:t>= - T/2 </a:t>
                </a:r>
                <a:r>
                  <a:rPr lang="pl-PL" sz="2000" dirty="0"/>
                  <a:t>oraz </a:t>
                </a:r>
                <a:r>
                  <a:rPr lang="pl-PL" sz="2000" i="1" dirty="0"/>
                  <a:t>t</a:t>
                </a:r>
                <a:r>
                  <a:rPr lang="pl-PL" sz="2000" i="1" baseline="-25000" dirty="0"/>
                  <a:t>2</a:t>
                </a:r>
                <a:r>
                  <a:rPr lang="pl-PL" sz="2000" i="1" dirty="0"/>
                  <a:t>= T/2 </a:t>
                </a:r>
                <a:r>
                  <a:rPr lang="pl-PL" sz="2000" dirty="0"/>
                  <a:t>wyznaczamy współczynniki rozwinięcia </a:t>
                </a:r>
                <a:r>
                  <a:rPr lang="pl-PL" sz="2000" i="1" dirty="0" err="1"/>
                  <a:t>F</a:t>
                </a:r>
                <a:r>
                  <a:rPr lang="pl-PL" sz="2000" i="1" baseline="-25000" dirty="0" err="1"/>
                  <a:t>n</a:t>
                </a:r>
                <a:r>
                  <a:rPr lang="pl-PL" sz="2000" i="1" baseline="-25000" dirty="0"/>
                  <a:t> </a:t>
                </a:r>
                <a:r>
                  <a:rPr lang="pl-PL" sz="2000" dirty="0"/>
                  <a:t>:</a:t>
                </a:r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r>
                  <a:rPr lang="pl-PL" sz="2000" dirty="0"/>
                  <a:t>						     ,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00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sz="2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pl-PL" sz="20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000" b="0" i="1" smtClean="0">
                            <a:latin typeface="Cambria Math"/>
                          </a:rPr>
                          <m:t>2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pl-PL" sz="2000" b="0" i="1" smtClean="0">
                            <a:latin typeface="Cambria Math"/>
                          </a:rPr>
                          <m:t>𝑇</m:t>
                        </m:r>
                      </m:den>
                    </m:f>
                  </m:oMath>
                </a14:m>
                <a:endParaRPr lang="pl-PL" sz="2000" dirty="0"/>
              </a:p>
              <a:p>
                <a:pPr marL="0" indent="0">
                  <a:buNone/>
                </a:pPr>
                <a:r>
                  <a:rPr lang="pl-PL" sz="2000" dirty="0"/>
                  <a:t>Przyjmując</a:t>
                </a:r>
                <a:r>
                  <a:rPr lang="pl-PL" sz="2400" dirty="0"/>
                  <a:t> 			</a:t>
                </a:r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r>
                  <a:rPr lang="pl-PL" sz="2000" dirty="0"/>
                  <a:t>Czyli   dla 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  <a:blipFill rotWithShape="1">
                <a:blip r:embed="rId4"/>
                <a:stretch>
                  <a:fillRect l="-74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659" y="620688"/>
            <a:ext cx="2631493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0885600"/>
              </p:ext>
            </p:extLst>
          </p:nvPr>
        </p:nvGraphicFramePr>
        <p:xfrm>
          <a:off x="654706" y="2193425"/>
          <a:ext cx="5652629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3593880" imgH="761760" progId="Equation.3">
                  <p:embed/>
                </p:oleObj>
              </mc:Choice>
              <mc:Fallback>
                <p:oleObj name="Równanie" r:id="rId6" imgW="3593880" imgH="7617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4706" y="2193425"/>
                        <a:ext cx="5652629" cy="11521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1250384"/>
              </p:ext>
            </p:extLst>
          </p:nvPr>
        </p:nvGraphicFramePr>
        <p:xfrm>
          <a:off x="1547664" y="3573016"/>
          <a:ext cx="1944688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8" imgW="1638000" imgH="609480" progId="Equation.3">
                  <p:embed/>
                </p:oleObj>
              </mc:Choice>
              <mc:Fallback>
                <p:oleObj name="Równanie" r:id="rId8" imgW="1638000" imgH="609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47664" y="3573016"/>
                        <a:ext cx="1944688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8953873"/>
              </p:ext>
            </p:extLst>
          </p:nvPr>
        </p:nvGraphicFramePr>
        <p:xfrm>
          <a:off x="3779912" y="5013176"/>
          <a:ext cx="2722562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0" imgW="1218960" imgH="393480" progId="Equation.3">
                  <p:embed/>
                </p:oleObj>
              </mc:Choice>
              <mc:Fallback>
                <p:oleObj name="Równanie" r:id="rId10" imgW="12189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779912" y="5013176"/>
                        <a:ext cx="2722562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9049095"/>
              </p:ext>
            </p:extLst>
          </p:nvPr>
        </p:nvGraphicFramePr>
        <p:xfrm>
          <a:off x="3563888" y="5805264"/>
          <a:ext cx="4536504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2" imgW="1892160" imgH="431640" progId="Equation.3">
                  <p:embed/>
                </p:oleObj>
              </mc:Choice>
              <mc:Fallback>
                <p:oleObj name="Równanie" r:id="rId12" imgW="189216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563888" y="5805264"/>
                        <a:ext cx="4536504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4136393"/>
              </p:ext>
            </p:extLst>
          </p:nvPr>
        </p:nvGraphicFramePr>
        <p:xfrm>
          <a:off x="1750503" y="5805264"/>
          <a:ext cx="155815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4" imgW="1054080" imgH="177480" progId="Equation.3">
                  <p:embed/>
                </p:oleObj>
              </mc:Choice>
              <mc:Fallback>
                <p:oleObj name="Równanie" r:id="rId14" imgW="105408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750503" y="5805264"/>
                        <a:ext cx="1558156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8" name="Picture 16" descr="E:\Teksty Word\Dydaktyka\PSYG\SkanyKadrowane\IMG_20201030_0000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56992"/>
            <a:ext cx="565212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266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l-PL" sz="3200" b="1" dirty="0"/>
              <a:t>Wykładniczy szereg Fouriera na całej osi czasu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836712"/>
                <a:ext cx="8712968" cy="58326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000" dirty="0"/>
                  <a:t>Współczynniki </a:t>
                </a:r>
                <a:r>
                  <a:rPr lang="pl-PL" sz="2000" i="1" dirty="0" err="1"/>
                  <a:t>F</a:t>
                </a:r>
                <a:r>
                  <a:rPr lang="pl-PL" sz="2000" i="1" baseline="-25000" dirty="0" err="1"/>
                  <a:t>n</a:t>
                </a:r>
                <a:r>
                  <a:rPr lang="pl-PL" sz="2000" dirty="0"/>
                  <a:t> nie zależą od czasu, natomiast wyrażenie               jest okresowe w dziedzinie czasu, przy czym okres ten wynosi                    = </a:t>
                </a:r>
                <a:r>
                  <a:rPr lang="pl-PL" sz="2000" i="1" dirty="0"/>
                  <a:t>t</a:t>
                </a:r>
                <a:r>
                  <a:rPr lang="pl-PL" sz="2000" i="1" baseline="-25000" dirty="0"/>
                  <a:t>2 </a:t>
                </a:r>
                <a:r>
                  <a:rPr lang="pl-PL" sz="2000" i="1" dirty="0"/>
                  <a:t>– t</a:t>
                </a:r>
                <a:r>
                  <a:rPr lang="pl-PL" sz="2000" i="1" baseline="-25000" dirty="0"/>
                  <a:t>1</a:t>
                </a:r>
                <a:r>
                  <a:rPr lang="pl-PL" sz="2000" dirty="0"/>
                  <a:t>. Oznacza to, że </a:t>
                </a:r>
              </a:p>
              <a:p>
                <a:pPr marL="0" indent="0">
                  <a:buNone/>
                </a:pPr>
                <a:r>
                  <a:rPr lang="pl-PL" sz="2000" dirty="0"/>
                  <a:t>suma       	        jest również okresowa, o tym samym okresie </a:t>
                </a:r>
                <a:r>
                  <a:rPr lang="pl-PL" sz="2000" i="1" dirty="0"/>
                  <a:t>T</a:t>
                </a:r>
                <a:r>
                  <a:rPr lang="pl-PL" sz="2000" dirty="0"/>
                  <a:t>.</a:t>
                </a:r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r>
                  <a:rPr lang="pl-PL" sz="2000" dirty="0"/>
                  <a:t>Rozwinięcie  w wykładniczy szereg Fouriera sygnału </a:t>
                </a:r>
                <a14:m>
                  <m:oMath xmlns:m="http://schemas.openxmlformats.org/officeDocument/2006/math">
                    <m:r>
                      <a:rPr lang="pl-PL" sz="20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0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2000" i="1">
                        <a:latin typeface="Cambria Math"/>
                      </a:rPr>
                      <m:t>=</m:t>
                    </m:r>
                    <m:r>
                      <a:rPr lang="pl-PL" sz="2000" i="1">
                        <a:latin typeface="Cambria Math"/>
                      </a:rPr>
                      <m:t>𝐴</m:t>
                    </m:r>
                    <m:r>
                      <a:rPr lang="pl-PL" sz="2000" b="0" i="1" smtClean="0">
                        <a:latin typeface="Cambria Math"/>
                      </a:rPr>
                      <m:t> </m:t>
                    </m:r>
                    <m:r>
                      <a:rPr lang="pl-PL" sz="2000" i="1">
                        <a:latin typeface="Cambria Math"/>
                      </a:rPr>
                      <m:t> </m:t>
                    </m:r>
                    <m:r>
                      <a:rPr lang="pl-PL" sz="2000" i="1">
                        <a:latin typeface="Cambria Math"/>
                      </a:rPr>
                      <m:t>𝑟𝑒𝑐𝑡</m:t>
                    </m:r>
                    <m:d>
                      <m:dPr>
                        <m:ctrlPr>
                          <a:rPr lang="pl-P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000" i="1">
                            <a:latin typeface="Cambria Math"/>
                          </a:rPr>
                          <m:t>𝑡</m:t>
                        </m:r>
                      </m:e>
                      <m:e>
                        <m:r>
                          <a:rPr lang="pl-PL" sz="2000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</m:d>
                  </m:oMath>
                </a14:m>
                <a:r>
                  <a:rPr lang="pl-PL" sz="2000" dirty="0"/>
                  <a:t> na całej osi czasu miałoby postać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0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pl-PL" sz="20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pl-PL" sz="2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pl-PL" sz="2000" dirty="0"/>
                  <a:t>   </a:t>
                </a:r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r>
                  <a:rPr lang="pl-PL" sz="2000" dirty="0"/>
                  <a:t>To rozumowanie można odwrócić i uogólnić. Jeżeli mamy do czynienia z sygnałem okresowym o okresie </a:t>
                </a:r>
                <a:r>
                  <a:rPr lang="pl-PL" sz="2000" i="1" dirty="0"/>
                  <a:t>T</a:t>
                </a:r>
                <a:r>
                  <a:rPr lang="pl-PL" sz="2000" dirty="0"/>
                  <a:t>, to zakładając, że w dowolnym przedziale czasu            sygnał ten ma skończoną energię, reprezentacja za pomocą wykładniczego szeregu Fouriera dotyczy całej osi czasu. Wyznaczone w tym przedziale czasu współczynniki </a:t>
                </a:r>
                <a:r>
                  <a:rPr lang="pl-PL" sz="2000" i="1" dirty="0" err="1"/>
                  <a:t>F</a:t>
                </a:r>
                <a:r>
                  <a:rPr lang="pl-PL" sz="2000" i="1" baseline="-25000" dirty="0" err="1"/>
                  <a:t>n</a:t>
                </a:r>
                <a:r>
                  <a:rPr lang="pl-PL" sz="2000" dirty="0"/>
                  <a:t> tworzą reprezentację ortogonalną równą sygnałowi  (okresowemu) na całej osi czasu.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836712"/>
                <a:ext cx="8712968" cy="5832648"/>
              </a:xfrm>
              <a:blipFill rotWithShape="1">
                <a:blip r:embed="rId3"/>
                <a:stretch>
                  <a:fillRect l="-699" t="-522" r="-1119" b="-167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484038"/>
              </p:ext>
            </p:extLst>
          </p:nvPr>
        </p:nvGraphicFramePr>
        <p:xfrm>
          <a:off x="6300192" y="764704"/>
          <a:ext cx="79208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342720" imgH="203040" progId="Equation.3">
                  <p:embed/>
                </p:oleObj>
              </mc:Choice>
              <mc:Fallback>
                <p:oleObj name="Równanie" r:id="rId4" imgW="3427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00192" y="764704"/>
                        <a:ext cx="792088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3341331"/>
              </p:ext>
            </p:extLst>
          </p:nvPr>
        </p:nvGraphicFramePr>
        <p:xfrm>
          <a:off x="1043608" y="1340768"/>
          <a:ext cx="1370062" cy="791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723600" imgH="431640" progId="Equation.3">
                  <p:embed/>
                </p:oleObj>
              </mc:Choice>
              <mc:Fallback>
                <p:oleObj name="Równanie" r:id="rId6" imgW="7236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43608" y="1340768"/>
                        <a:ext cx="1370062" cy="791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4" name="Picture 8" descr="E:\Teksty Word\Dydaktyka\PSYG\SkanyKadrowane\IMG_20201030_000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40968"/>
            <a:ext cx="597666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iekt 6"/>
              <p:cNvSpPr txBox="1"/>
              <p:nvPr/>
            </p:nvSpPr>
            <p:spPr bwMode="auto">
              <a:xfrm>
                <a:off x="3491880" y="2489615"/>
                <a:ext cx="1320800" cy="7905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pl-PL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pl-PL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7" name="Obiek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91880" y="2489615"/>
                <a:ext cx="1320800" cy="7905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265053"/>
              </p:ext>
            </p:extLst>
          </p:nvPr>
        </p:nvGraphicFramePr>
        <p:xfrm>
          <a:off x="7668344" y="5085184"/>
          <a:ext cx="1224136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0" imgW="647640" imgH="215640" progId="Equation.3">
                  <p:embed/>
                </p:oleObj>
              </mc:Choice>
              <mc:Fallback>
                <p:oleObj name="Równanie" r:id="rId10" imgW="6476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668344" y="5085184"/>
                        <a:ext cx="1224136" cy="28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i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392674"/>
              </p:ext>
            </p:extLst>
          </p:nvPr>
        </p:nvGraphicFramePr>
        <p:xfrm>
          <a:off x="4932040" y="1196752"/>
          <a:ext cx="100811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2" imgW="723600" imgH="228600" progId="Equation.3">
                  <p:embed/>
                </p:oleObj>
              </mc:Choice>
              <mc:Fallback>
                <p:oleObj name="Równanie" r:id="rId12" imgW="723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932040" y="1196752"/>
                        <a:ext cx="1008112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1357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pl-PL" sz="3200" b="1" dirty="0"/>
              <a:t>Widmo sygnału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44616"/>
          </a:xfrm>
        </p:spPr>
        <p:txBody>
          <a:bodyPr/>
          <a:lstStyle/>
          <a:p>
            <a:pPr marL="0" indent="0">
              <a:buNone/>
            </a:pPr>
            <a:r>
              <a:rPr lang="pl-PL" sz="2000" dirty="0"/>
              <a:t>Wykładniczy szereg Fouriera stanowi „zespoloną reprezentację” sygnału za pomocą trygonometrycznych funkcji sinus i cosinus, dając podstawę analizy harmonicznej / widmowej  (można łatwo wyznaczyć zależność między współczynnikami rozwinięcia w trygonometryczny i w wykładniczy szereg Fouriera).</a:t>
            </a:r>
          </a:p>
          <a:p>
            <a:pPr marL="0" indent="0">
              <a:buNone/>
            </a:pPr>
            <a:r>
              <a:rPr lang="pl-PL" sz="2000" dirty="0"/>
              <a:t>Współczynniki </a:t>
            </a:r>
            <a:r>
              <a:rPr lang="pl-PL" sz="2000" i="1" dirty="0" err="1"/>
              <a:t>F</a:t>
            </a:r>
            <a:r>
              <a:rPr lang="pl-PL" sz="2000" i="1" baseline="-25000" dirty="0" err="1"/>
              <a:t>n</a:t>
            </a:r>
            <a:r>
              <a:rPr lang="pl-PL" sz="2000" i="1" baseline="-25000" dirty="0"/>
              <a:t> </a:t>
            </a:r>
            <a:r>
              <a:rPr lang="pl-PL" sz="2000" dirty="0"/>
              <a:t>zależą od całkowitej wielokrotności stałej 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baseline="-25000" dirty="0"/>
              <a:t> </a:t>
            </a:r>
            <a:r>
              <a:rPr lang="pl-PL" sz="2000" dirty="0"/>
              <a:t> . </a:t>
            </a:r>
            <a:r>
              <a:rPr lang="pl-PL" sz="2000" b="1" dirty="0"/>
              <a:t>Wykres tych współczynników w funkcji pulsacji </a:t>
            </a:r>
            <a:r>
              <a:rPr lang="pl-PL" sz="2000" b="1" i="1" dirty="0">
                <a:sym typeface="Symbol"/>
              </a:rPr>
              <a:t></a:t>
            </a:r>
            <a:r>
              <a:rPr lang="pl-PL" sz="2000" b="1" i="1" dirty="0"/>
              <a:t> </a:t>
            </a:r>
            <a:r>
              <a:rPr lang="pl-PL" sz="2000" b="1" dirty="0"/>
              <a:t>jest nazywany </a:t>
            </a:r>
            <a:r>
              <a:rPr lang="pl-PL" sz="2000" b="1" i="1" dirty="0"/>
              <a:t>fourierowskim widmem</a:t>
            </a:r>
            <a:r>
              <a:rPr lang="pl-PL" sz="2000" b="1" dirty="0"/>
              <a:t> lub krótko </a:t>
            </a:r>
            <a:r>
              <a:rPr lang="pl-PL" sz="2000" b="1" i="1" dirty="0"/>
              <a:t>widmem</a:t>
            </a:r>
            <a:r>
              <a:rPr lang="pl-PL" sz="2000" b="1" dirty="0"/>
              <a:t> </a:t>
            </a:r>
            <a:r>
              <a:rPr lang="pl-PL" sz="2000" b="1" i="1" dirty="0"/>
              <a:t>sygnału</a:t>
            </a:r>
            <a:r>
              <a:rPr lang="pl-PL" sz="2000" b="1" dirty="0"/>
              <a:t> </a:t>
            </a:r>
            <a:r>
              <a:rPr lang="pl-PL" sz="2000" b="1" i="1" dirty="0"/>
              <a:t>f(t)</a:t>
            </a:r>
            <a:r>
              <a:rPr lang="pl-PL" sz="2000" b="1" dirty="0"/>
              <a:t>. </a:t>
            </a:r>
            <a:r>
              <a:rPr lang="pl-PL" sz="2000" dirty="0"/>
              <a:t> W przypadku reprezentacji sygnału za pomocą wykładniczego szeregu Fouriera widmo</a:t>
            </a:r>
            <a:r>
              <a:rPr lang="pl-PL" sz="2000" i="1" baseline="-25000" dirty="0"/>
              <a:t> </a:t>
            </a:r>
            <a:r>
              <a:rPr lang="pl-PL" sz="2000" baseline="-25000" dirty="0"/>
              <a:t> </a:t>
            </a:r>
            <a:r>
              <a:rPr lang="pl-PL" sz="2000" dirty="0"/>
              <a:t>istnieje tylko dla dyskretnych wartości 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dirty="0"/>
              <a:t> </a:t>
            </a:r>
            <a:r>
              <a:rPr lang="pl-PL" sz="2000" dirty="0"/>
              <a:t>= 0, </a:t>
            </a:r>
            <a:r>
              <a:rPr lang="pl-PL" sz="2000" dirty="0">
                <a:sym typeface="Symbol"/>
              </a:rPr>
              <a:t>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dirty="0"/>
              <a:t>, </a:t>
            </a:r>
            <a:r>
              <a:rPr lang="pl-PL" sz="2000" dirty="0">
                <a:sym typeface="Symbol"/>
              </a:rPr>
              <a:t></a:t>
            </a:r>
            <a:r>
              <a:rPr lang="pl-PL" sz="2000" dirty="0"/>
              <a:t>2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dirty="0"/>
              <a:t>, </a:t>
            </a:r>
            <a:r>
              <a:rPr lang="pl-PL" sz="2000" dirty="0">
                <a:sym typeface="Symbol"/>
              </a:rPr>
              <a:t></a:t>
            </a:r>
            <a:r>
              <a:rPr lang="pl-PL" sz="2000" dirty="0"/>
              <a:t>3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dirty="0"/>
              <a:t>, . . . ;  mamy więc tutaj do czynienia z tak zwanym </a:t>
            </a:r>
            <a:r>
              <a:rPr lang="pl-PL" sz="2000" b="1" dirty="0"/>
              <a:t>widmem dyskretnym</a:t>
            </a:r>
            <a:r>
              <a:rPr lang="pl-PL" sz="2000" dirty="0"/>
              <a:t>. Widmo to określa sygnał w sposób  wzajemnie jednoznaczny w rozpatrywanym przedziale czasu (</a:t>
            </a:r>
            <a:r>
              <a:rPr lang="pl-PL" sz="2000" i="1" dirty="0"/>
              <a:t>t</a:t>
            </a:r>
            <a:r>
              <a:rPr lang="pl-PL" sz="2000" i="1" baseline="-25000" dirty="0"/>
              <a:t>1 </a:t>
            </a:r>
            <a:r>
              <a:rPr lang="pl-PL" sz="2000" i="1" dirty="0"/>
              <a:t>, t</a:t>
            </a:r>
            <a:r>
              <a:rPr lang="pl-PL" sz="2000" i="1" baseline="-25000" dirty="0"/>
              <a:t>2</a:t>
            </a:r>
            <a:r>
              <a:rPr lang="pl-PL" sz="2000" dirty="0"/>
              <a:t>), a sygnał okresowy w całym przedziale czasu. </a:t>
            </a:r>
          </a:p>
          <a:p>
            <a:pPr marL="0" indent="0">
              <a:buNone/>
            </a:pPr>
            <a:r>
              <a:rPr lang="pl-PL" sz="2000" dirty="0"/>
              <a:t>Ponieważ współczynniki </a:t>
            </a:r>
            <a:r>
              <a:rPr lang="pl-PL" sz="2000" i="1" dirty="0" err="1"/>
              <a:t>F</a:t>
            </a:r>
            <a:r>
              <a:rPr lang="pl-PL" sz="2000" i="1" baseline="-25000" dirty="0" err="1"/>
              <a:t>n</a:t>
            </a:r>
            <a:r>
              <a:rPr lang="pl-PL" sz="2000" i="1" baseline="-25000" dirty="0"/>
              <a:t> </a:t>
            </a:r>
            <a:r>
              <a:rPr lang="pl-PL" sz="2000" dirty="0"/>
              <a:t> są na ogół wielkościami zespolonymi, to często rozróżnia się </a:t>
            </a:r>
            <a:r>
              <a:rPr lang="pl-PL" sz="2000" b="1" i="1" dirty="0"/>
              <a:t>widmo amplitudy</a:t>
            </a:r>
            <a:r>
              <a:rPr lang="pl-PL" sz="2000" dirty="0"/>
              <a:t>, czyli wykres </a:t>
            </a:r>
            <a:r>
              <a:rPr lang="pl-PL" sz="2000" b="1" dirty="0"/>
              <a:t>modułu </a:t>
            </a:r>
            <a:r>
              <a:rPr lang="pl-PL" sz="2000" b="1" i="1" dirty="0" err="1"/>
              <a:t>F</a:t>
            </a:r>
            <a:r>
              <a:rPr lang="pl-PL" sz="2000" b="1" i="1" baseline="-25000" dirty="0" err="1"/>
              <a:t>n</a:t>
            </a:r>
            <a:r>
              <a:rPr lang="pl-PL" sz="2000" b="1" dirty="0"/>
              <a:t> </a:t>
            </a:r>
            <a:r>
              <a:rPr lang="pl-PL" sz="2000" dirty="0"/>
              <a:t>w funkcji pulsacji, oraz </a:t>
            </a:r>
            <a:r>
              <a:rPr lang="pl-PL" sz="2000" b="1" i="1" dirty="0"/>
              <a:t>widmo fazy</a:t>
            </a:r>
            <a:r>
              <a:rPr lang="pl-PL" sz="2000" dirty="0"/>
              <a:t>, czyli wykres </a:t>
            </a:r>
            <a:r>
              <a:rPr lang="pl-PL" sz="2000" b="1" dirty="0"/>
              <a:t>argumentu </a:t>
            </a:r>
            <a:r>
              <a:rPr lang="pl-PL" sz="2000" b="1" i="1" dirty="0" err="1"/>
              <a:t>F</a:t>
            </a:r>
            <a:r>
              <a:rPr lang="pl-PL" sz="2000" b="1" i="1" baseline="-25000" dirty="0" err="1"/>
              <a:t>n</a:t>
            </a:r>
            <a:r>
              <a:rPr lang="pl-PL" sz="2000" b="1" dirty="0"/>
              <a:t> </a:t>
            </a:r>
            <a:r>
              <a:rPr lang="pl-PL" sz="2000" dirty="0"/>
              <a:t>w funkcji pulsacji. </a:t>
            </a:r>
          </a:p>
        </p:txBody>
      </p:sp>
    </p:spTree>
    <p:extLst>
      <p:ext uri="{BB962C8B-B14F-4D97-AF65-F5344CB8AC3E}">
        <p14:creationId xmlns:p14="http://schemas.microsoft.com/office/powerpoint/2010/main" val="3265879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Widmo fourierowskie - przykłady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14543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=2</m:t>
                    </m:r>
                    <m:func>
                      <m:func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pl-PL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pl-P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100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  <m:r>
                      <a:rPr lang="pl-PL" b="0" i="1" smtClean="0">
                        <a:latin typeface="Cambria Math"/>
                      </a:rPr>
                      <m:t>=2</m:t>
                    </m:r>
                    <m:f>
                      <m:f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  <m:r>
                          <a:rPr lang="pl-PL" b="0" i="1" smtClean="0">
                            <a:latin typeface="Cambria Math"/>
                          </a:rPr>
                          <m:t>𝑗</m:t>
                        </m:r>
                      </m:den>
                    </m:f>
                    <m:d>
                      <m:d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pl-PL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100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100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</m:e>
                    </m:d>
                  </m:oMath>
                </a14:m>
                <a:endParaRPr lang="pl-PL" b="0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𝑗</m:t>
                        </m:r>
                      </m:den>
                    </m:f>
                    <m:r>
                      <a:rPr lang="pl-PL" b="0" i="1" smtClean="0">
                        <a:latin typeface="Cambria Math"/>
                      </a:rPr>
                      <m:t>  ,    </m:t>
                    </m:r>
                    <m:sSub>
                      <m:sSub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𝑗</m:t>
                        </m:r>
                      </m:den>
                    </m:f>
                  </m:oMath>
                </a14:m>
                <a:r>
                  <a:rPr lang="pl-PL" dirty="0"/>
                  <a:t> 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=100 </m:t>
                    </m:r>
                  </m:oMath>
                </a14:m>
                <a:r>
                  <a:rPr lang="pl-PL" dirty="0"/>
                  <a:t> </a:t>
                </a: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pl-PL" b="0" i="0" smtClean="0">
                        <a:latin typeface="Cambria Math"/>
                      </a:rPr>
                      <m:t>cos</m:t>
                    </m:r>
                    <m:r>
                      <a:rPr lang="pl-PL" b="0" i="1" smtClean="0">
                        <a:latin typeface="Cambria Math"/>
                      </a:rPr>
                      <m:t>⁡(</m:t>
                    </m:r>
                    <m:sSub>
                      <m:sSub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𝑡</m:t>
                    </m:r>
                    <m:r>
                      <a:rPr lang="pl-PL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pl-PL" dirty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pl-PL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pl-PL" i="1">
                        <a:latin typeface="Cambria Math"/>
                      </a:rPr>
                      <m:t>  ,    </m:t>
                    </m:r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pl-PL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pl-PL" dirty="0"/>
                  <a:t> 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14543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596" y="1916832"/>
            <a:ext cx="324036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1204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562074"/>
          </a:xfrm>
        </p:spPr>
        <p:txBody>
          <a:bodyPr>
            <a:normAutofit fontScale="90000"/>
          </a:bodyPr>
          <a:lstStyle/>
          <a:p>
            <a:r>
              <a:rPr lang="pl-PL" sz="3200" b="1" dirty="0"/>
              <a:t>Widmo okresowego ciągu impulsów prostokątnych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980728"/>
                <a:ext cx="8568952" cy="521744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  <m:sup>
                        <m:r>
                          <a:rPr lang="pl-PL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pl-PL" i="1">
                            <a:latin typeface="Cambria Math"/>
                          </a:rPr>
                          <m:t>𝐴</m:t>
                        </m:r>
                        <m:r>
                          <a:rPr lang="pl-PL" i="1">
                            <a:latin typeface="Cambria Math"/>
                          </a:rPr>
                          <m:t> </m:t>
                        </m:r>
                        <m:r>
                          <a:rPr lang="pl-PL" i="1">
                            <a:latin typeface="Cambria Math"/>
                          </a:rPr>
                          <m:t>𝑟𝑒𝑐𝑡</m:t>
                        </m:r>
                        <m:d>
                          <m:dPr>
                            <m:ctrlPr>
                              <a:rPr lang="pl-PL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i="1">
                                <a:latin typeface="Cambria Math"/>
                              </a:rPr>
                              <m:t>𝑡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𝑘𝑇</m:t>
                            </m:r>
                          </m:e>
                          <m:e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</m:d>
                      </m:e>
                    </m:nary>
                  </m:oMath>
                </a14:m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24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pl-PL" sz="2400" i="1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pl-PL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l-PL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l-PL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pl-PL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pl-PL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pl-PL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pl-PL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pl-PL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pl-PL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pl-PL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pl-PL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pl-PL" sz="2400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980728"/>
                <a:ext cx="8568952" cy="521744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6" name="Picture 2" descr="E:\Teksty Word\Dydaktyka\PSYG\SkanyKadrowane\IMG_20201030_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35292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iekt 3"/>
              <p:cNvSpPr txBox="1"/>
              <p:nvPr/>
            </p:nvSpPr>
            <p:spPr bwMode="auto">
              <a:xfrm>
                <a:off x="4035375" y="3429000"/>
                <a:ext cx="3161482" cy="873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pl-PL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pl-PL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𝑆𝑎</m:t>
                      </m:r>
                      <m:r>
                        <a:rPr lang="pl-PL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r>
                            <a:rPr lang="pl-PL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pl-PL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pl-PL" sz="2800" dirty="0"/>
              </a:p>
            </p:txBody>
          </p:sp>
        </mc:Choice>
        <mc:Fallback xmlns="">
          <p:sp>
            <p:nvSpPr>
              <p:cNvPr id="4" name="Obiek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35375" y="3429000"/>
                <a:ext cx="3161482" cy="8733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8" name="Picture 4" descr="E:\Teksty Word\Dydaktyka\PSYG\SkanyKadrowane\IMG_20201030_00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02388"/>
            <a:ext cx="7344816" cy="233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/>
              <p:cNvSpPr txBox="1"/>
              <p:nvPr/>
            </p:nvSpPr>
            <p:spPr>
              <a:xfrm>
                <a:off x="5004048" y="5544161"/>
                <a:ext cx="1224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=2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𝜏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5544161"/>
                <a:ext cx="1224136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pole tekstowe 5"/>
              <p:cNvSpPr txBox="1"/>
              <p:nvPr/>
            </p:nvSpPr>
            <p:spPr>
              <a:xfrm>
                <a:off x="3923483" y="5953515"/>
                <a:ext cx="1080120" cy="639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=2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𝑇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483" y="5953515"/>
                <a:ext cx="1080120" cy="639983"/>
              </a:xfrm>
              <a:prstGeom prst="rect">
                <a:avLst/>
              </a:prstGeom>
              <a:blipFill>
                <a:blip r:embed="rId9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82688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1031</Words>
  <Application>Microsoft Office PowerPoint</Application>
  <PresentationFormat>Pokaz na ekranie (4:3)</PresentationFormat>
  <Paragraphs>137</Paragraphs>
  <Slides>15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 Math</vt:lpstr>
      <vt:lpstr>Motyw pakietu Office</vt:lpstr>
      <vt:lpstr>Równanie</vt:lpstr>
      <vt:lpstr>Sygnały i Systemy (SYSY)</vt:lpstr>
      <vt:lpstr>Uogólniony szereg Fouriera</vt:lpstr>
      <vt:lpstr>Trygonometryczny szereg Fouriera</vt:lpstr>
      <vt:lpstr>Wykładniczy szereg Fouriera</vt:lpstr>
      <vt:lpstr>Wykładniczy szereg Fouriera - przykład</vt:lpstr>
      <vt:lpstr>Wykładniczy szereg Fouriera na całej osi czasu</vt:lpstr>
      <vt:lpstr>Widmo sygnału</vt:lpstr>
      <vt:lpstr>Widmo fourierowskie - przykłady</vt:lpstr>
      <vt:lpstr>Widmo okresowego ciągu impulsów prostokątnych</vt:lpstr>
      <vt:lpstr>Widmo sygnałów nieokresowych</vt:lpstr>
      <vt:lpstr>Widmo sygnałów nieokresowych  c.d.</vt:lpstr>
      <vt:lpstr>Widmo sygnałów nieokresowych – widmo ciągłe = transformata Fouriera</vt:lpstr>
      <vt:lpstr>Paul Dirac (1902-1984)</vt:lpstr>
      <vt:lpstr>Dystrybucja delta Diraca (funkcja impulsowa)</vt:lpstr>
      <vt:lpstr>Widma wybranych sygnałów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Podstawy Przetwarzania Sygnałów (PSYG)</dc:title>
  <dc:creator>Użytkownik systemu Windows</dc:creator>
  <cp:lastModifiedBy>Jakubiak Andrzej</cp:lastModifiedBy>
  <cp:revision>79</cp:revision>
  <dcterms:created xsi:type="dcterms:W3CDTF">2020-10-15T09:37:05Z</dcterms:created>
  <dcterms:modified xsi:type="dcterms:W3CDTF">2021-03-09T12:05:14Z</dcterms:modified>
</cp:coreProperties>
</file>