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2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B9043-43C5-4D47-8E42-26801973D36B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4F9D7-A3C2-4BBA-92E1-6AF7FEA83B8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032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7D01DE-C46B-4D8F-9D4A-966C1615D259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533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635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8271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550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06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53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2130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226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60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7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826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907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2B779-BA7E-4329-A6CB-B3AF29C4FB99}" type="datetimeFigureOut">
              <a:rPr lang="pl-PL" smtClean="0"/>
              <a:pPr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7CC20-8401-45F2-9138-3763B771AE4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634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6.bin"/><Relationship Id="rId3" Type="http://schemas.openxmlformats.org/officeDocument/2006/relationships/image" Target="../media/image24.png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29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image" Target="../media/image31.jpeg"/><Relationship Id="rId10" Type="http://schemas.openxmlformats.org/officeDocument/2006/relationships/image" Target="../media/image28.wmf"/><Relationship Id="rId4" Type="http://schemas.openxmlformats.org/officeDocument/2006/relationships/image" Target="../media/image25.pn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oleObject" Target="../embeddings/oleObject31.bin"/><Relationship Id="rId3" Type="http://schemas.openxmlformats.org/officeDocument/2006/relationships/image" Target="../media/image240.png"/><Relationship Id="rId7" Type="http://schemas.openxmlformats.org/officeDocument/2006/relationships/image" Target="../media/image33.wmf"/><Relationship Id="rId12" Type="http://schemas.openxmlformats.org/officeDocument/2006/relationships/image" Target="../media/image36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0.bin"/><Relationship Id="rId5" Type="http://schemas.openxmlformats.org/officeDocument/2006/relationships/image" Target="../media/image32.wmf"/><Relationship Id="rId10" Type="http://schemas.openxmlformats.org/officeDocument/2006/relationships/image" Target="../media/image35.wmf"/><Relationship Id="rId4" Type="http://schemas.openxmlformats.org/officeDocument/2006/relationships/oleObject" Target="../embeddings/oleObject27.bin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.wmf"/><Relationship Id="rId7" Type="http://schemas.openxmlformats.org/officeDocument/2006/relationships/image" Target="../media/image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8.wmf"/><Relationship Id="rId7" Type="http://schemas.openxmlformats.org/officeDocument/2006/relationships/image" Target="../media/image10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12.wmf"/><Relationship Id="rId7" Type="http://schemas.openxmlformats.org/officeDocument/2006/relationships/image" Target="../media/image14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oleObject" Target="../embeddings/oleObject1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/>
              <a:t>SYGNAŁY i SYSTEMY</a:t>
            </a:r>
            <a:br>
              <a:rPr lang="pl-PL" b="1" dirty="0"/>
            </a:br>
            <a:r>
              <a:rPr lang="pl-PL" b="1" dirty="0"/>
              <a:t>(SYSY)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b="1" dirty="0">
                <a:solidFill>
                  <a:schemeClr val="tx1"/>
                </a:solidFill>
              </a:rPr>
              <a:t>Wykład 2</a:t>
            </a:r>
          </a:p>
        </p:txBody>
      </p:sp>
    </p:spTree>
    <p:extLst>
      <p:ext uri="{BB962C8B-B14F-4D97-AF65-F5344CB8AC3E}">
        <p14:creationId xmlns:p14="http://schemas.microsoft.com/office/powerpoint/2010/main" val="21659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/>
              <a:t>Zależność między wykładniczym a trygonometrycznym szeregiem Fouriera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925144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pl-PL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pl-PL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pl-PL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pl-PL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nary>
                      <m:naryPr>
                        <m:ctrlPr>
                          <a:rPr lang="pl-PL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pl-PL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pl-PL" b="0" i="1" smtClean="0">
                            <a:latin typeface="Cambria Math"/>
                          </a:rPr>
                          <m:t>𝑇</m:t>
                        </m:r>
                      </m:sup>
                      <m:e>
                        <m:r>
                          <a:rPr lang="pl-PL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𝑡</m:t>
                            </m:r>
                          </m:e>
                        </m:d>
                        <m:sSup>
                          <m:sSup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𝑗𝑛</m:t>
                            </m:r>
                            <m:sSub>
                              <m:sSubPr>
                                <m:ctrlP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pl-PL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pl-PL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r>
                          <a:rPr lang="pl-PL" b="0" i="1" smtClean="0">
                            <a:latin typeface="Cambria Math"/>
                          </a:rPr>
                          <m:t>𝑑𝑡</m:t>
                        </m:r>
                        <m:r>
                          <a:rPr lang="pl-PL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l-PL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pl-PL" b="0" i="1" smtClean="0">
                                <a:latin typeface="Cambria Math"/>
                              </a:rPr>
                              <m:t>𝑇</m:t>
                            </m:r>
                          </m:den>
                        </m:f>
                        <m:nary>
                          <m:naryPr>
                            <m:ctrlPr>
                              <a:rPr lang="pl-PL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pl-PL" b="0" i="1" smtClean="0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pl-PL" b="0" i="1" smtClean="0">
                                <a:latin typeface="Cambria Math"/>
                              </a:rPr>
                              <m:t>𝑇</m:t>
                            </m:r>
                          </m:sup>
                          <m:e>
                            <m:r>
                              <a:rPr lang="pl-PL" b="0" i="1" smtClean="0">
                                <a:latin typeface="Cambria Math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  <m:func>
                              <m:funcPr>
                                <m:ctrlP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pl-PL" b="0" i="0" smtClean="0">
                                    <a:latin typeface="Cambria Math"/>
                                  </a:rPr>
                                  <m:t>cos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pl-P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sSub>
                                      <m:sSubPr>
                                        <m:ctrlPr>
                                          <a:rPr lang="pl-P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func>
                            <m:r>
                              <a:rPr lang="pl-PL" b="0" i="1" smtClean="0">
                                <a:latin typeface="Cambria Math"/>
                              </a:rPr>
                              <m:t>𝑑𝑡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pl-PL" b="0" i="1" smtClean="0">
                                <a:latin typeface="Cambria Math"/>
                              </a:rPr>
                              <m:t>𝑗</m:t>
                            </m:r>
                            <m:f>
                              <m:fPr>
                                <m:ctrlP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b="0" i="1" smtClean="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pl-PL" b="0" i="1" smtClean="0">
                                    <a:latin typeface="Cambria Math"/>
                                  </a:rPr>
                                  <m:t>𝑇</m:t>
                                </m:r>
                              </m:den>
                            </m:f>
                            <m:nary>
                              <m:naryPr>
                                <m:ctrlPr>
                                  <a:rPr lang="pl-PL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pl-PL" b="0" i="1" smtClean="0"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pl-PL" b="0" i="1" smtClean="0">
                                    <a:latin typeface="Cambria Math"/>
                                  </a:rPr>
                                  <m:t>𝑇</m:t>
                                </m:r>
                              </m:sup>
                              <m:e>
                                <m:r>
                                  <a:rPr lang="pl-PL" b="0" i="1" smtClean="0">
                                    <a:latin typeface="Cambria Math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pl-P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func>
                                  <m:funcPr>
                                    <m:ctrlPr>
                                      <a:rPr lang="pl-P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pl-PL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pl-PL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  <m:sSub>
                                          <m:sSubPr>
                                            <m:ctrlPr>
                                              <a:rPr lang="pl-PL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pl-PL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pl-PL" b="0" i="1" smtClean="0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  <m:r>
                                          <a:rPr lang="pl-PL" b="0" i="1" smtClean="0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</m:d>
                                  </m:e>
                                </m:func>
                                <m:r>
                                  <a:rPr lang="pl-PL" b="0" i="1" smtClean="0">
                                    <a:latin typeface="Cambria Math"/>
                                  </a:rPr>
                                  <m:t>𝑑𝑡</m:t>
                                </m:r>
                              </m:e>
                            </m:nary>
                          </m:e>
                        </m:nary>
                      </m:e>
                    </m:nary>
                  </m:oMath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𝑗</m:t>
                      </m:r>
                      <m:f>
                        <m:f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l-PL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−</m:t>
                          </m:r>
                          <m:r>
                            <a:rPr lang="pl-PL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𝑏</m:t>
                          </m:r>
                        </m:e>
                        <m:sub>
                          <m:r>
                            <a:rPr lang="pl-PL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𝑗</m:t>
                          </m:r>
                          <m:r>
                            <a:rPr lang="pl-PL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i="1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−</m:t>
                      </m:r>
                      <m:r>
                        <a:rPr lang="pl-PL" b="0" i="1" smtClean="0">
                          <a:latin typeface="Cambria Math"/>
                        </a:rPr>
                        <m:t>𝑗</m:t>
                      </m:r>
                      <m:sSub>
                        <m:sSubPr>
                          <m:ctrlPr>
                            <a:rPr lang="pl-PL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i="1">
                              <a:latin typeface="Cambria Math"/>
                            </a:rPr>
                            <m:t>−</m:t>
                          </m:r>
                          <m:r>
                            <a:rPr lang="pl-PL" i="1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  <a:p>
                <a:pPr marL="0" indent="0">
                  <a:buNone/>
                </a:pPr>
                <a:endParaRPr lang="pl-P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pl-PL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pl-PL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pl-PL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pl-PL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92514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1668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pl-PL" sz="3200" b="1" dirty="0"/>
              <a:t>Wykładniczy szereg Fouriera - przykład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52736"/>
                <a:ext cx="8229600" cy="568863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pl-PL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400" b="0" i="1" smtClean="0">
                        <a:latin typeface="Cambria Math"/>
                      </a:rPr>
                      <m:t>=</m:t>
                    </m:r>
                    <m:r>
                      <a:rPr lang="pl-PL" sz="2400" b="0" i="1" smtClean="0">
                        <a:latin typeface="Cambria Math"/>
                      </a:rPr>
                      <m:t>𝐴</m:t>
                    </m:r>
                    <m:r>
                      <a:rPr lang="pl-PL" sz="2400" b="0" i="1" smtClean="0">
                        <a:latin typeface="Cambria Math"/>
                      </a:rPr>
                      <m:t> </m:t>
                    </m:r>
                    <m:r>
                      <a:rPr lang="pl-PL" sz="2400" b="0" i="1" smtClean="0">
                        <a:latin typeface="Cambria Math"/>
                      </a:rPr>
                      <m:t>𝑟𝑒𝑐𝑡</m:t>
                    </m:r>
                    <m:d>
                      <m:dPr>
                        <m:ctrlPr>
                          <a:rPr lang="pl-PL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400" b="0" i="1" smtClean="0">
                            <a:latin typeface="Cambria Math"/>
                          </a:rPr>
                          <m:t>𝑡</m:t>
                        </m:r>
                      </m:e>
                      <m:e>
                        <m:r>
                          <a:rPr lang="pl-PL" sz="24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</m:d>
                  </m:oMath>
                </a14:m>
                <a:r>
                  <a:rPr lang="pl-PL" sz="2400" dirty="0"/>
                  <a:t> </a:t>
                </a:r>
              </a:p>
              <a:p>
                <a:pPr marL="0" indent="0">
                  <a:buNone/>
                </a:pPr>
                <a:endParaRPr lang="pl-PL" sz="2400" dirty="0"/>
              </a:p>
              <a:p>
                <a:pPr marL="0" indent="0">
                  <a:buNone/>
                </a:pPr>
                <a:r>
                  <a:rPr lang="pl-PL" sz="2000" dirty="0"/>
                  <a:t>Przyjmując   </a:t>
                </a:r>
                <a:r>
                  <a:rPr lang="pl-PL" sz="2000" i="1" dirty="0"/>
                  <a:t>t</a:t>
                </a:r>
                <a:r>
                  <a:rPr lang="pl-PL" sz="2000" i="1" baseline="-25000" dirty="0"/>
                  <a:t>1</a:t>
                </a:r>
                <a:r>
                  <a:rPr lang="pl-PL" sz="2000" i="1" dirty="0"/>
                  <a:t>= - T/2 </a:t>
                </a:r>
                <a:r>
                  <a:rPr lang="pl-PL" sz="2000" dirty="0"/>
                  <a:t>oraz </a:t>
                </a:r>
                <a:r>
                  <a:rPr lang="pl-PL" sz="2000" i="1" dirty="0"/>
                  <a:t>t</a:t>
                </a:r>
                <a:r>
                  <a:rPr lang="pl-PL" sz="2000" i="1" baseline="-25000" dirty="0"/>
                  <a:t>2</a:t>
                </a:r>
                <a:r>
                  <a:rPr lang="pl-PL" sz="2000" i="1" dirty="0"/>
                  <a:t>= T/2 </a:t>
                </a:r>
                <a:r>
                  <a:rPr lang="pl-PL" sz="2000" dirty="0"/>
                  <a:t>wyznaczamy współczynniki rozwinięcia </a:t>
                </a:r>
                <a:r>
                  <a:rPr lang="pl-PL" sz="2000" i="1" dirty="0" err="1"/>
                  <a:t>F</a:t>
                </a:r>
                <a:r>
                  <a:rPr lang="pl-PL" sz="2000" i="1" baseline="-25000" dirty="0" err="1"/>
                  <a:t>n</a:t>
                </a:r>
                <a:r>
                  <a:rPr lang="pl-PL" sz="2000" i="1" baseline="-25000" dirty="0"/>
                  <a:t> </a:t>
                </a:r>
                <a:r>
                  <a:rPr lang="pl-PL" sz="2000" dirty="0"/>
                  <a:t>: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						     ,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pl-PL" sz="2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pl-PL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000" b="0" i="1" smtClean="0">
                            <a:latin typeface="Cambria Math"/>
                          </a:rPr>
                          <m:t>2</m:t>
                        </m:r>
                        <m:r>
                          <a:rPr lang="pl-PL" sz="2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pl-PL" sz="2000" b="0" i="1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Przyjmując</a:t>
                </a:r>
                <a:r>
                  <a:rPr lang="pl-PL" sz="2400" dirty="0"/>
                  <a:t> 			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Czyli   dla </a:t>
                </a:r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52736"/>
                <a:ext cx="8229600" cy="5688632"/>
              </a:xfrm>
              <a:blipFill>
                <a:blip r:embed="rId3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659" y="620688"/>
            <a:ext cx="263149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654706" y="2193425"/>
          <a:ext cx="5652629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5" imgW="3593880" imgH="761760" progId="Equation.3">
                  <p:embed/>
                </p:oleObj>
              </mc:Choice>
              <mc:Fallback>
                <p:oleObj name="Równanie" r:id="rId5" imgW="3593880" imgH="76176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4706" y="2193425"/>
                        <a:ext cx="5652629" cy="11521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025069"/>
              </p:ext>
            </p:extLst>
          </p:nvPr>
        </p:nvGraphicFramePr>
        <p:xfrm>
          <a:off x="971600" y="3573016"/>
          <a:ext cx="2520751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7" imgW="1638000" imgH="609480" progId="Equation.3">
                  <p:embed/>
                </p:oleObj>
              </mc:Choice>
              <mc:Fallback>
                <p:oleObj name="Równanie" r:id="rId7" imgW="1638000" imgH="60948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1600" y="3573016"/>
                        <a:ext cx="2520751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/>
        </p:nvGraphicFramePr>
        <p:xfrm>
          <a:off x="3779912" y="5013176"/>
          <a:ext cx="272256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9" imgW="1218960" imgH="393480" progId="Equation.3">
                  <p:embed/>
                </p:oleObj>
              </mc:Choice>
              <mc:Fallback>
                <p:oleObj name="Równanie" r:id="rId9" imgW="1218960" imgH="393480" progId="Equation.3">
                  <p:embed/>
                  <p:pic>
                    <p:nvPicPr>
                      <p:cNvPr id="6" name="Obiekt 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79912" y="5013176"/>
                        <a:ext cx="2722562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/>
        </p:nvGraphicFramePr>
        <p:xfrm>
          <a:off x="3563888" y="5805264"/>
          <a:ext cx="453650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1" imgW="1892160" imgH="431640" progId="Equation.3">
                  <p:embed/>
                </p:oleObj>
              </mc:Choice>
              <mc:Fallback>
                <p:oleObj name="Równanie" r:id="rId11" imgW="1892160" imgH="431640" progId="Equation.3">
                  <p:embed/>
                  <p:pic>
                    <p:nvPicPr>
                      <p:cNvPr id="7" name="Obiekt 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63888" y="5805264"/>
                        <a:ext cx="4536504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/>
        </p:nvGraphicFramePr>
        <p:xfrm>
          <a:off x="1750503" y="5805264"/>
          <a:ext cx="155815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3" imgW="1054080" imgH="177480" progId="Equation.3">
                  <p:embed/>
                </p:oleObj>
              </mc:Choice>
              <mc:Fallback>
                <p:oleObj name="Równanie" r:id="rId13" imgW="1054080" imgH="177480" progId="Equation.3">
                  <p:embed/>
                  <p:pic>
                    <p:nvPicPr>
                      <p:cNvPr id="8" name="Obiekt 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50503" y="5805264"/>
                        <a:ext cx="1558156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8" name="Picture 16" descr="E:\Teksty Word\Dydaktyka\PSYG\SkanyKadrowane\IMG_20201030_0000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356992"/>
            <a:ext cx="565212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66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Wykładniczy szereg Fouriera na całej osi czasu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836712"/>
                <a:ext cx="8712968" cy="58326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pl-PL" sz="2000" dirty="0"/>
                  <a:t>Współczynniki </a:t>
                </a:r>
                <a:r>
                  <a:rPr lang="pl-PL" sz="2000" i="1" dirty="0" err="1"/>
                  <a:t>F</a:t>
                </a:r>
                <a:r>
                  <a:rPr lang="pl-PL" sz="2000" i="1" baseline="-25000" dirty="0" err="1"/>
                  <a:t>n</a:t>
                </a:r>
                <a:r>
                  <a:rPr lang="pl-PL" sz="2000" dirty="0"/>
                  <a:t> nie zależą od czasu, natomiast wyrażenie               jest okresowe w dziedzinie czasu, przy czym okres ten wynosi                    = </a:t>
                </a:r>
                <a:r>
                  <a:rPr lang="pl-PL" sz="2000" i="1" dirty="0"/>
                  <a:t>t</a:t>
                </a:r>
                <a:r>
                  <a:rPr lang="pl-PL" sz="2000" i="1" baseline="-25000" dirty="0"/>
                  <a:t>2 </a:t>
                </a:r>
                <a:r>
                  <a:rPr lang="pl-PL" sz="2000" i="1" dirty="0"/>
                  <a:t>– t</a:t>
                </a:r>
                <a:r>
                  <a:rPr lang="pl-PL" sz="2000" i="1" baseline="-25000" dirty="0"/>
                  <a:t>1</a:t>
                </a:r>
                <a:r>
                  <a:rPr lang="pl-PL" sz="2000" dirty="0"/>
                  <a:t>. Oznacza to, że </a:t>
                </a:r>
              </a:p>
              <a:p>
                <a:pPr marL="0" indent="0">
                  <a:buNone/>
                </a:pPr>
                <a:r>
                  <a:rPr lang="pl-PL" sz="2000" dirty="0"/>
                  <a:t>suma       	        jest również okresowa, o tym samym okresie </a:t>
                </a:r>
                <a:r>
                  <a:rPr lang="pl-PL" sz="2000" i="1" dirty="0"/>
                  <a:t>T</a:t>
                </a:r>
                <a:r>
                  <a:rPr lang="pl-PL" sz="2000" dirty="0"/>
                  <a:t>.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Rozwinięcie  w wykładniczy szereg Fouriera sygnału </a:t>
                </a:r>
                <a14:m>
                  <m:oMath xmlns:m="http://schemas.openxmlformats.org/officeDocument/2006/math">
                    <m:r>
                      <a:rPr lang="pl-PL" sz="20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pl-PL" sz="2000" i="1">
                        <a:latin typeface="Cambria Math"/>
                      </a:rPr>
                      <m:t>=</m:t>
                    </m:r>
                    <m:r>
                      <a:rPr lang="pl-PL" sz="2000" i="1">
                        <a:latin typeface="Cambria Math"/>
                      </a:rPr>
                      <m:t>𝐴</m:t>
                    </m:r>
                    <m:r>
                      <a:rPr lang="pl-PL" sz="2000" b="0" i="1" smtClean="0">
                        <a:latin typeface="Cambria Math"/>
                      </a:rPr>
                      <m:t> </m:t>
                    </m:r>
                    <m:r>
                      <a:rPr lang="pl-PL" sz="2000" i="1">
                        <a:latin typeface="Cambria Math"/>
                      </a:rPr>
                      <m:t> </m:t>
                    </m:r>
                    <m:r>
                      <a:rPr lang="pl-PL" sz="2000" i="1">
                        <a:latin typeface="Cambria Math"/>
                      </a:rPr>
                      <m:t>𝑟𝑒𝑐𝑡</m:t>
                    </m:r>
                    <m:d>
                      <m:d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2000" i="1">
                            <a:latin typeface="Cambria Math"/>
                          </a:rPr>
                          <m:t>𝑡</m:t>
                        </m:r>
                      </m:e>
                      <m:e>
                        <m:r>
                          <a:rPr lang="pl-PL" sz="2000" i="1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</m:d>
                  </m:oMath>
                </a14:m>
                <a:r>
                  <a:rPr lang="pl-PL" sz="2000" dirty="0"/>
                  <a:t> na całej osi czasu miałoby postać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pl-PL" sz="20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pl-PL" sz="2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pl-PL" sz="2000" dirty="0"/>
                  <a:t>   </a:t>
                </a:r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endParaRPr lang="pl-PL" sz="2000" dirty="0"/>
              </a:p>
              <a:p>
                <a:pPr marL="0" indent="0">
                  <a:buNone/>
                </a:pPr>
                <a:r>
                  <a:rPr lang="pl-PL" sz="2000" dirty="0"/>
                  <a:t>To rozumowanie można odwrócić i uogólnić. Jeżeli mamy do czynienia z sygnałem okresowym o okresie </a:t>
                </a:r>
                <a:r>
                  <a:rPr lang="pl-PL" sz="2000" i="1" dirty="0"/>
                  <a:t>T</a:t>
                </a:r>
                <a:r>
                  <a:rPr lang="pl-PL" sz="2000" dirty="0"/>
                  <a:t>, to zakładając, że w dowolnym przedziale czasu            sygnał ten ma skończoną energię, reprezentacja za pomocą wykładniczego szeregu Fouriera dotyczy całej osi czasu. Wyznaczone w tym przedziale czasu współczynniki </a:t>
                </a:r>
                <a:r>
                  <a:rPr lang="pl-PL" sz="2000" i="1" dirty="0" err="1"/>
                  <a:t>F</a:t>
                </a:r>
                <a:r>
                  <a:rPr lang="pl-PL" sz="2000" i="1" baseline="-25000" dirty="0" err="1"/>
                  <a:t>n</a:t>
                </a:r>
                <a:r>
                  <a:rPr lang="pl-PL" sz="2000" dirty="0"/>
                  <a:t> tworzą reprezentację ortogonalną równą sygnałowi  (okresowemu) na całej osi czasu.</a:t>
                </a:r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836712"/>
                <a:ext cx="8712968" cy="5832648"/>
              </a:xfrm>
              <a:blipFill rotWithShape="1">
                <a:blip r:embed="rId3"/>
                <a:stretch>
                  <a:fillRect l="-699" t="-522" r="-1119" b="-1672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iekt 3"/>
          <p:cNvGraphicFramePr>
            <a:graphicFrameLocks noChangeAspect="1"/>
          </p:cNvGraphicFramePr>
          <p:nvPr/>
        </p:nvGraphicFramePr>
        <p:xfrm>
          <a:off x="6300192" y="764704"/>
          <a:ext cx="79208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342720" imgH="203040" progId="Equation.3">
                  <p:embed/>
                </p:oleObj>
              </mc:Choice>
              <mc:Fallback>
                <p:oleObj name="Równanie" r:id="rId4" imgW="342720" imgH="203040" progId="Equation.3">
                  <p:embed/>
                  <p:pic>
                    <p:nvPicPr>
                      <p:cNvPr id="4" name="Obiek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00192" y="764704"/>
                        <a:ext cx="792088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/>
        </p:nvGraphicFramePr>
        <p:xfrm>
          <a:off x="1043608" y="1340768"/>
          <a:ext cx="1370062" cy="791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723600" imgH="431640" progId="Equation.3">
                  <p:embed/>
                </p:oleObj>
              </mc:Choice>
              <mc:Fallback>
                <p:oleObj name="Równanie" r:id="rId6" imgW="723600" imgH="431640" progId="Equation.3">
                  <p:embed/>
                  <p:pic>
                    <p:nvPicPr>
                      <p:cNvPr id="5" name="Obiek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3608" y="1340768"/>
                        <a:ext cx="1370062" cy="791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4" name="Picture 8" descr="E:\Teksty Word\Dydaktyka\PSYG\SkanyKadrowane\IMG_20201030_00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40968"/>
            <a:ext cx="59766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iekt 6"/>
          <p:cNvGraphicFramePr>
            <a:graphicFrameLocks noChangeAspect="1"/>
          </p:cNvGraphicFramePr>
          <p:nvPr/>
        </p:nvGraphicFramePr>
        <p:xfrm>
          <a:off x="3659188" y="2492375"/>
          <a:ext cx="13208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9" imgW="698400" imgH="431640" progId="Equation.3">
                  <p:embed/>
                </p:oleObj>
              </mc:Choice>
              <mc:Fallback>
                <p:oleObj name="Równanie" r:id="rId9" imgW="698400" imgH="431640" progId="Equation.3">
                  <p:embed/>
                  <p:pic>
                    <p:nvPicPr>
                      <p:cNvPr id="7" name="Obi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9188" y="2492375"/>
                        <a:ext cx="1320800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/>
        </p:nvGraphicFramePr>
        <p:xfrm>
          <a:off x="7668344" y="5085184"/>
          <a:ext cx="1224136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1" imgW="647640" imgH="215640" progId="Equation.3">
                  <p:embed/>
                </p:oleObj>
              </mc:Choice>
              <mc:Fallback>
                <p:oleObj name="Równanie" r:id="rId11" imgW="647640" imgH="215640" progId="Equation.3">
                  <p:embed/>
                  <p:pic>
                    <p:nvPicPr>
                      <p:cNvPr id="8" name="Obiekt 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668344" y="5085184"/>
                        <a:ext cx="1224136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iekt 8"/>
          <p:cNvGraphicFramePr>
            <a:graphicFrameLocks noChangeAspect="1"/>
          </p:cNvGraphicFramePr>
          <p:nvPr/>
        </p:nvGraphicFramePr>
        <p:xfrm>
          <a:off x="4932040" y="1196752"/>
          <a:ext cx="100811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3" imgW="723600" imgH="228600" progId="Equation.3">
                  <p:embed/>
                </p:oleObj>
              </mc:Choice>
              <mc:Fallback>
                <p:oleObj name="Równanie" r:id="rId13" imgW="723600" imgH="228600" progId="Equation.3">
                  <p:embed/>
                  <p:pic>
                    <p:nvPicPr>
                      <p:cNvPr id="9" name="Obiekt 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32040" y="1196752"/>
                        <a:ext cx="1008112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35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792088"/>
          </a:xfrm>
        </p:spPr>
        <p:txBody>
          <a:bodyPr/>
          <a:lstStyle/>
          <a:p>
            <a:r>
              <a:rPr lang="pl-PL" dirty="0"/>
              <a:t>Jean Baptiste Joseph FOURIER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621338" cy="4426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rostokąt 3"/>
          <p:cNvSpPr/>
          <p:nvPr/>
        </p:nvSpPr>
        <p:spPr>
          <a:xfrm>
            <a:off x="2349500" y="105273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2400" dirty="0">
                <a:solidFill>
                  <a:srgbClr val="0070C0"/>
                </a:solidFill>
              </a:rPr>
              <a:t>1768 (</a:t>
            </a:r>
            <a:r>
              <a:rPr lang="pl-PL" sz="2400" dirty="0" err="1">
                <a:solidFill>
                  <a:srgbClr val="0070C0"/>
                </a:solidFill>
              </a:rPr>
              <a:t>Auxerre</a:t>
            </a:r>
            <a:r>
              <a:rPr lang="pl-PL" sz="2400" dirty="0">
                <a:solidFill>
                  <a:srgbClr val="0070C0"/>
                </a:solidFill>
              </a:rPr>
              <a:t>) – 1830 (Paryż)</a:t>
            </a:r>
          </a:p>
          <a:p>
            <a:endParaRPr lang="pl-PL" dirty="0">
              <a:solidFill>
                <a:srgbClr val="0070C0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4225988" y="2204864"/>
            <a:ext cx="46085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rgbClr val="0070C0"/>
                </a:solidFill>
              </a:rPr>
              <a:t>1784 – wykładowca matematyki w </a:t>
            </a:r>
            <a:r>
              <a:rPr lang="pl-PL" sz="2000" b="1" dirty="0" err="1">
                <a:solidFill>
                  <a:srgbClr val="0070C0"/>
                </a:solidFill>
              </a:rPr>
              <a:t>Auxerre</a:t>
            </a:r>
            <a:endParaRPr lang="pl-PL" sz="2000" b="1" dirty="0">
              <a:solidFill>
                <a:srgbClr val="0070C0"/>
              </a:solidFill>
            </a:endParaRPr>
          </a:p>
          <a:p>
            <a:r>
              <a:rPr lang="pl-PL" sz="2000" b="1" dirty="0">
                <a:solidFill>
                  <a:srgbClr val="0070C0"/>
                </a:solidFill>
              </a:rPr>
              <a:t>1794 – gilotyna w Paryż</a:t>
            </a:r>
          </a:p>
          <a:p>
            <a:endParaRPr lang="pl-PL" sz="2000" b="1" dirty="0">
              <a:solidFill>
                <a:srgbClr val="0070C0"/>
              </a:solidFill>
            </a:endParaRPr>
          </a:p>
          <a:p>
            <a:r>
              <a:rPr lang="pl-PL" sz="2000" b="1" dirty="0">
                <a:solidFill>
                  <a:srgbClr val="0070C0"/>
                </a:solidFill>
              </a:rPr>
              <a:t>1795 – </a:t>
            </a:r>
            <a:r>
              <a:rPr lang="pl-PL" sz="2000" b="1" dirty="0" err="1">
                <a:solidFill>
                  <a:srgbClr val="0070C0"/>
                </a:solidFill>
              </a:rPr>
              <a:t>Ecole</a:t>
            </a:r>
            <a:r>
              <a:rPr lang="pl-PL" sz="2000" b="1" dirty="0">
                <a:solidFill>
                  <a:srgbClr val="0070C0"/>
                </a:solidFill>
              </a:rPr>
              <a:t> </a:t>
            </a:r>
            <a:r>
              <a:rPr lang="pl-PL" sz="2000" b="1" dirty="0" err="1">
                <a:solidFill>
                  <a:srgbClr val="0070C0"/>
                </a:solidFill>
              </a:rPr>
              <a:t>Polytechnique</a:t>
            </a:r>
            <a:r>
              <a:rPr lang="pl-PL" sz="2000" b="1" dirty="0">
                <a:solidFill>
                  <a:srgbClr val="0070C0"/>
                </a:solidFill>
              </a:rPr>
              <a:t> Paris</a:t>
            </a:r>
          </a:p>
          <a:p>
            <a:endParaRPr lang="pl-PL" sz="2000" b="1" dirty="0">
              <a:solidFill>
                <a:srgbClr val="0070C0"/>
              </a:solidFill>
            </a:endParaRPr>
          </a:p>
          <a:p>
            <a:r>
              <a:rPr lang="pl-PL" sz="2000" b="1" dirty="0">
                <a:solidFill>
                  <a:srgbClr val="0070C0"/>
                </a:solidFill>
              </a:rPr>
              <a:t>1798-1801 – Egipt</a:t>
            </a:r>
          </a:p>
          <a:p>
            <a:endParaRPr lang="pl-PL" sz="2000" b="1" dirty="0">
              <a:solidFill>
                <a:srgbClr val="0070C0"/>
              </a:solidFill>
            </a:endParaRPr>
          </a:p>
          <a:p>
            <a:r>
              <a:rPr lang="pl-PL" sz="2000" b="1" dirty="0">
                <a:solidFill>
                  <a:srgbClr val="0070C0"/>
                </a:solidFill>
              </a:rPr>
              <a:t>1808/1811 – propagacja ciepła/szeregi</a:t>
            </a:r>
          </a:p>
          <a:p>
            <a:endParaRPr lang="pl-PL" sz="2000" b="1" dirty="0">
              <a:solidFill>
                <a:srgbClr val="0070C0"/>
              </a:solidFill>
            </a:endParaRPr>
          </a:p>
          <a:p>
            <a:r>
              <a:rPr lang="pl-PL" sz="2000" b="1" dirty="0">
                <a:solidFill>
                  <a:srgbClr val="0070C0"/>
                </a:solidFill>
              </a:rPr>
              <a:t>1822 – analityczna teoria ciepła, efekt  cieplarniany</a:t>
            </a:r>
          </a:p>
          <a:p>
            <a:endParaRPr lang="pl-PL" sz="2000" b="1" dirty="0">
              <a:solidFill>
                <a:srgbClr val="0070C0"/>
              </a:solidFill>
            </a:endParaRPr>
          </a:p>
          <a:p>
            <a:r>
              <a:rPr lang="pl-PL" sz="2000" b="1" dirty="0">
                <a:solidFill>
                  <a:srgbClr val="0070C0"/>
                </a:solidFill>
              </a:rPr>
              <a:t>1822 – </a:t>
            </a:r>
            <a:r>
              <a:rPr lang="pl-PL" sz="2000" b="1" dirty="0" err="1">
                <a:solidFill>
                  <a:srgbClr val="0070C0"/>
                </a:solidFill>
              </a:rPr>
              <a:t>Theorie</a:t>
            </a:r>
            <a:r>
              <a:rPr lang="pl-PL" sz="2000" b="1" dirty="0">
                <a:solidFill>
                  <a:srgbClr val="0070C0"/>
                </a:solidFill>
              </a:rPr>
              <a:t> </a:t>
            </a:r>
            <a:r>
              <a:rPr lang="pl-PL" sz="2000" b="1" dirty="0" err="1">
                <a:solidFill>
                  <a:srgbClr val="0070C0"/>
                </a:solidFill>
              </a:rPr>
              <a:t>Analitique</a:t>
            </a:r>
            <a:r>
              <a:rPr lang="pl-PL" sz="2000" b="1" dirty="0">
                <a:solidFill>
                  <a:srgbClr val="0070C0"/>
                </a:solidFill>
              </a:rPr>
              <a:t> de la </a:t>
            </a:r>
            <a:r>
              <a:rPr lang="pl-PL" sz="2000" b="1" dirty="0" err="1">
                <a:solidFill>
                  <a:srgbClr val="0070C0"/>
                </a:solidFill>
              </a:rPr>
              <a:t>Chaleur</a:t>
            </a:r>
            <a:endParaRPr lang="pl-PL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18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/>
          </a:bodyPr>
          <a:lstStyle/>
          <a:p>
            <a:r>
              <a:rPr lang="pl-PL" sz="3600" b="1" dirty="0"/>
              <a:t>Reprezentacje ortogonalne sygnałów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/>
          </a:bodyPr>
          <a:lstStyle/>
          <a:p>
            <a:r>
              <a:rPr lang="pl-PL" sz="1800" dirty="0"/>
              <a:t>Załóżmy, że pewien sygnał </a:t>
            </a:r>
            <a:r>
              <a:rPr lang="pl-PL" sz="1800" i="1" dirty="0"/>
              <a:t>f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 w ograniczonym przedziale czasu  (</a:t>
            </a:r>
            <a:r>
              <a:rPr lang="pl-PL" sz="1800" i="1" dirty="0"/>
              <a:t>t</a:t>
            </a:r>
            <a:r>
              <a:rPr lang="pl-PL" sz="1800" i="1" baseline="-25000" dirty="0"/>
              <a:t>1</a:t>
            </a:r>
            <a:r>
              <a:rPr lang="pl-PL" sz="1800" i="1" dirty="0"/>
              <a:t> , t</a:t>
            </a:r>
            <a:r>
              <a:rPr lang="pl-PL" sz="1800" i="1" baseline="-25000" dirty="0"/>
              <a:t>2</a:t>
            </a:r>
            <a:r>
              <a:rPr lang="pl-PL" sz="1800" dirty="0"/>
              <a:t>) ma skończoną energię: </a:t>
            </a:r>
          </a:p>
          <a:p>
            <a:endParaRPr lang="pl-PL" sz="2200" dirty="0"/>
          </a:p>
          <a:p>
            <a:r>
              <a:rPr lang="pl-PL" sz="1800" dirty="0"/>
              <a:t>Załóżmy także, że dysponujemy tak zwanym ortogonalnym zbiorem sygnałów {</a:t>
            </a:r>
            <a:r>
              <a:rPr lang="pl-PL" sz="1800" i="1" dirty="0" err="1"/>
              <a:t>g</a:t>
            </a:r>
            <a:r>
              <a:rPr lang="pl-PL" sz="1800" i="1" baseline="-25000" dirty="0" err="1"/>
              <a:t>n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)} w przedziale czasu  (</a:t>
            </a:r>
            <a:r>
              <a:rPr lang="pl-PL" sz="1800" i="1" dirty="0"/>
              <a:t>t</a:t>
            </a:r>
            <a:r>
              <a:rPr lang="pl-PL" sz="1800" i="1" baseline="-25000" dirty="0"/>
              <a:t>1</a:t>
            </a:r>
            <a:r>
              <a:rPr lang="pl-PL" sz="1800" i="1" dirty="0"/>
              <a:t> , t</a:t>
            </a:r>
            <a:r>
              <a:rPr lang="pl-PL" sz="1800" i="1" baseline="-25000" dirty="0"/>
              <a:t>2</a:t>
            </a:r>
            <a:r>
              <a:rPr lang="pl-PL" sz="1800" dirty="0"/>
              <a:t>) </a:t>
            </a:r>
            <a:r>
              <a:rPr lang="pl-PL" sz="1800" i="1" dirty="0"/>
              <a:t>,</a:t>
            </a:r>
            <a:r>
              <a:rPr lang="pl-PL" sz="1800" dirty="0"/>
              <a:t> gdzie</a:t>
            </a:r>
            <a:r>
              <a:rPr lang="pl-PL" sz="1800" i="1" dirty="0"/>
              <a:t> n=1,2,..., N.</a:t>
            </a:r>
            <a:r>
              <a:rPr lang="pl-PL" sz="1800" dirty="0"/>
              <a:t> </a:t>
            </a:r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endParaRPr lang="pl-PL" sz="1800" dirty="0"/>
          </a:p>
          <a:p>
            <a:pPr marL="0" indent="0">
              <a:buNone/>
            </a:pPr>
            <a:r>
              <a:rPr lang="pl-PL" sz="2000" dirty="0"/>
              <a:t>	</a:t>
            </a:r>
            <a:r>
              <a:rPr lang="pl-PL" sz="1800" dirty="0"/>
              <a:t>Jeżeli  </a:t>
            </a:r>
            <a:r>
              <a:rPr lang="pl-PL" sz="1800" i="1" dirty="0" err="1"/>
              <a:t>K</a:t>
            </a:r>
            <a:r>
              <a:rPr lang="pl-PL" sz="1800" i="1" baseline="-25000" dirty="0" err="1"/>
              <a:t>n</a:t>
            </a:r>
            <a:r>
              <a:rPr lang="pl-PL" sz="1800" i="1" dirty="0"/>
              <a:t>=</a:t>
            </a:r>
            <a:r>
              <a:rPr lang="pl-PL" sz="1800" dirty="0"/>
              <a:t>1 dla każdego </a:t>
            </a:r>
            <a:r>
              <a:rPr lang="pl-PL" sz="1800" i="1" dirty="0"/>
              <a:t>n </a:t>
            </a:r>
            <a:r>
              <a:rPr lang="pl-PL" sz="1800" dirty="0"/>
              <a:t>to zbiór </a:t>
            </a:r>
            <a:r>
              <a:rPr lang="pl-PL" sz="1800" i="1" dirty="0"/>
              <a:t>{</a:t>
            </a:r>
            <a:r>
              <a:rPr lang="pl-PL" sz="1800" i="1" dirty="0" err="1"/>
              <a:t>g</a:t>
            </a:r>
            <a:r>
              <a:rPr lang="pl-PL" sz="1800" i="1" baseline="-25000" dirty="0" err="1"/>
              <a:t>n</a:t>
            </a:r>
            <a:r>
              <a:rPr lang="pl-PL" sz="1800" i="1" dirty="0"/>
              <a:t>(t)}</a:t>
            </a:r>
            <a:r>
              <a:rPr lang="pl-PL" sz="1800" dirty="0"/>
              <a:t> nazywa się zbiorem 	ortonormalnym.</a:t>
            </a:r>
          </a:p>
          <a:p>
            <a:r>
              <a:rPr lang="pl-PL" sz="1800" dirty="0"/>
              <a:t>Przy spełnieniu powyższych założeń sygnał  </a:t>
            </a:r>
            <a:r>
              <a:rPr lang="pl-PL" sz="1800" i="1" dirty="0"/>
              <a:t>f</a:t>
            </a:r>
            <a:r>
              <a:rPr lang="pl-PL" sz="1800" dirty="0"/>
              <a:t>(</a:t>
            </a:r>
            <a:r>
              <a:rPr lang="pl-PL" sz="1800" i="1" dirty="0"/>
              <a:t>t</a:t>
            </a:r>
            <a:r>
              <a:rPr lang="pl-PL" sz="1800" dirty="0"/>
              <a:t>) można aproksymować w przedziale czasu (</a:t>
            </a:r>
            <a:r>
              <a:rPr lang="pl-PL" sz="1800" i="1" dirty="0"/>
              <a:t>t</a:t>
            </a:r>
            <a:r>
              <a:rPr lang="pl-PL" sz="1800" i="1" baseline="-25000" dirty="0"/>
              <a:t>1 </a:t>
            </a:r>
            <a:r>
              <a:rPr lang="pl-PL" sz="1800" i="1" dirty="0"/>
              <a:t>, t</a:t>
            </a:r>
            <a:r>
              <a:rPr lang="pl-PL" sz="1800" i="1" baseline="-25000" dirty="0"/>
              <a:t>2 </a:t>
            </a:r>
            <a:r>
              <a:rPr lang="pl-PL" sz="1800" dirty="0"/>
              <a:t>) następującą kombinacją liniową:</a:t>
            </a:r>
          </a:p>
          <a:p>
            <a:pPr marL="0" indent="0">
              <a:buNone/>
            </a:pPr>
            <a:r>
              <a:rPr lang="pl-PL" sz="1800" dirty="0"/>
              <a:t> 						</a:t>
            </a:r>
          </a:p>
          <a:p>
            <a:pPr marL="0" indent="0">
              <a:buNone/>
            </a:pPr>
            <a:r>
              <a:rPr lang="pl-PL" sz="1800" dirty="0"/>
              <a:t>	</a:t>
            </a:r>
          </a:p>
          <a:p>
            <a:pPr marL="0" indent="0">
              <a:buNone/>
            </a:pPr>
            <a:r>
              <a:rPr lang="pl-PL" sz="1800" dirty="0"/>
              <a:t>	gdzie współczynniki </a:t>
            </a:r>
            <a:r>
              <a:rPr lang="pl-PL" sz="1800" i="1" dirty="0" err="1"/>
              <a:t>C</a:t>
            </a:r>
            <a:r>
              <a:rPr lang="pl-PL" sz="1800" i="1" baseline="-25000" dirty="0" err="1"/>
              <a:t>n</a:t>
            </a:r>
            <a:r>
              <a:rPr lang="pl-PL" sz="1800" dirty="0"/>
              <a:t> wyrażają się zależnością:</a:t>
            </a:r>
          </a:p>
          <a:p>
            <a:pPr marL="0" indent="0">
              <a:buNone/>
            </a:pPr>
            <a:endParaRPr lang="pl-PL" sz="18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67659"/>
              </p:ext>
            </p:extLst>
          </p:nvPr>
        </p:nvGraphicFramePr>
        <p:xfrm>
          <a:off x="3923928" y="1340768"/>
          <a:ext cx="1587748" cy="702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155600" imgH="558720" progId="">
                  <p:embed/>
                </p:oleObj>
              </mc:Choice>
              <mc:Fallback>
                <p:oleObj name="Równanie" r:id="rId2" imgW="1155600" imgH="55872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1340768"/>
                        <a:ext cx="1587748" cy="7028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059540"/>
              </p:ext>
            </p:extLst>
          </p:nvPr>
        </p:nvGraphicFramePr>
        <p:xfrm>
          <a:off x="2483768" y="2636912"/>
          <a:ext cx="292556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2349360" imgH="558720" progId="">
                  <p:embed/>
                </p:oleObj>
              </mc:Choice>
              <mc:Fallback>
                <p:oleObj name="Równanie" r:id="rId4" imgW="2349360" imgH="55872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636912"/>
                        <a:ext cx="2925564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5514"/>
              </p:ext>
            </p:extLst>
          </p:nvPr>
        </p:nvGraphicFramePr>
        <p:xfrm>
          <a:off x="3563888" y="4509120"/>
          <a:ext cx="201622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130040" imgH="406080" progId="">
                  <p:embed/>
                </p:oleObj>
              </mc:Choice>
              <mc:Fallback>
                <p:oleObj name="Równanie" r:id="rId6" imgW="1130040" imgH="406080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4509120"/>
                        <a:ext cx="2016224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1359503"/>
              </p:ext>
            </p:extLst>
          </p:nvPr>
        </p:nvGraphicFramePr>
        <p:xfrm>
          <a:off x="3635896" y="5517232"/>
          <a:ext cx="201622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422360" imgH="558720" progId="">
                  <p:embed/>
                </p:oleObj>
              </mc:Choice>
              <mc:Fallback>
                <p:oleObj name="Równanie" r:id="rId8" imgW="1422360" imgH="558720" progId="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5517232"/>
                        <a:ext cx="2016224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5555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pl-PL" sz="3600" b="1" dirty="0"/>
              <a:t>Uogólniony szereg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Autofit/>
          </a:bodyPr>
          <a:lstStyle/>
          <a:p>
            <a:r>
              <a:rPr lang="pl-PL" sz="2000" dirty="0"/>
              <a:t>Jeżeli zbiór {</a:t>
            </a:r>
            <a:r>
              <a:rPr lang="pl-PL" sz="2000" i="1" dirty="0" err="1"/>
              <a:t>g</a:t>
            </a:r>
            <a:r>
              <a:rPr lang="pl-PL" sz="2000" i="1" baseline="-25000" dirty="0" err="1"/>
              <a:t>n</a:t>
            </a:r>
            <a:r>
              <a:rPr lang="pl-PL" sz="2000" dirty="0"/>
              <a:t>(</a:t>
            </a:r>
            <a:r>
              <a:rPr lang="pl-PL" sz="2000" i="1" dirty="0"/>
              <a:t>t</a:t>
            </a:r>
            <a:r>
              <a:rPr lang="pl-PL" sz="2000" dirty="0"/>
              <a:t>)} w przedziale czasu  (</a:t>
            </a:r>
            <a:r>
              <a:rPr lang="pl-PL" sz="2000" i="1" dirty="0"/>
              <a:t>t</a:t>
            </a:r>
            <a:r>
              <a:rPr lang="pl-PL" sz="2000" i="1" baseline="-25000" dirty="0"/>
              <a:t>1</a:t>
            </a:r>
            <a:r>
              <a:rPr lang="pl-PL" sz="2000" i="1" dirty="0"/>
              <a:t> , t</a:t>
            </a:r>
            <a:r>
              <a:rPr lang="pl-PL" sz="2000" i="1" baseline="-25000" dirty="0"/>
              <a:t>2</a:t>
            </a:r>
            <a:r>
              <a:rPr lang="pl-PL" sz="2000" dirty="0"/>
              <a:t>)</a:t>
            </a:r>
            <a:r>
              <a:rPr lang="pl-PL" sz="2000" i="1" dirty="0"/>
              <a:t> </a:t>
            </a:r>
            <a:r>
              <a:rPr lang="pl-PL" sz="2000" dirty="0"/>
              <a:t>jest tak zwanym zbiorem zupełnym, to</a:t>
            </a:r>
          </a:p>
          <a:p>
            <a:endParaRPr lang="pl-PL" sz="2000" dirty="0"/>
          </a:p>
          <a:p>
            <a:pPr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		gdzie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Jest to rozwinięcie sygnału </a:t>
            </a:r>
            <a:r>
              <a:rPr lang="pl-PL" sz="2000" i="1" dirty="0"/>
              <a:t>f</a:t>
            </a:r>
            <a:r>
              <a:rPr lang="pl-PL" sz="2000" dirty="0"/>
              <a:t>(</a:t>
            </a:r>
            <a:r>
              <a:rPr lang="pl-PL" sz="2000" i="1" dirty="0"/>
              <a:t>t</a:t>
            </a:r>
            <a:r>
              <a:rPr lang="pl-PL" sz="2000" dirty="0"/>
              <a:t>) w tzw. </a:t>
            </a:r>
            <a:r>
              <a:rPr lang="pl-PL" sz="2000" b="1" dirty="0"/>
              <a:t>uogólniony szereg Fouriera </a:t>
            </a:r>
          </a:p>
          <a:p>
            <a:pPr marL="0" indent="0">
              <a:buNone/>
            </a:pPr>
            <a:r>
              <a:rPr lang="pl-PL" sz="2000" dirty="0"/>
              <a:t>w przedziale czasu (</a:t>
            </a:r>
            <a:r>
              <a:rPr lang="pl-PL" sz="2000" i="1" dirty="0"/>
              <a:t>t</a:t>
            </a:r>
            <a:r>
              <a:rPr lang="pl-PL" sz="2000" i="1" baseline="-25000" dirty="0"/>
              <a:t>1</a:t>
            </a:r>
            <a:r>
              <a:rPr lang="pl-PL" sz="2000" i="1" dirty="0"/>
              <a:t> , t</a:t>
            </a:r>
            <a:r>
              <a:rPr lang="pl-PL" sz="2000" i="1" baseline="-25000" dirty="0"/>
              <a:t>2</a:t>
            </a:r>
            <a:r>
              <a:rPr lang="pl-PL" sz="2000" dirty="0"/>
              <a:t>). </a:t>
            </a:r>
          </a:p>
          <a:p>
            <a:pPr marL="0" indent="0">
              <a:buNone/>
            </a:pPr>
            <a:endParaRPr lang="pl-PL" sz="2000" dirty="0"/>
          </a:p>
          <a:p>
            <a:r>
              <a:rPr lang="pl-PL" sz="2000" b="1" dirty="0"/>
              <a:t>Problemy:</a:t>
            </a:r>
          </a:p>
          <a:p>
            <a:pPr>
              <a:buAutoNum type="arabicPeriod"/>
            </a:pPr>
            <a:r>
              <a:rPr lang="pl-PL" sz="2000" dirty="0"/>
              <a:t>W jaki sposób wyznaczono współczynniki </a:t>
            </a:r>
            <a:r>
              <a:rPr lang="pl-PL" sz="2000" i="1" dirty="0" err="1"/>
              <a:t>C</a:t>
            </a:r>
            <a:r>
              <a:rPr lang="pl-PL" sz="2000" i="1" baseline="-25000" dirty="0" err="1"/>
              <a:t>n</a:t>
            </a:r>
            <a:r>
              <a:rPr lang="pl-PL" sz="2000" dirty="0"/>
              <a:t> ?</a:t>
            </a:r>
            <a:endParaRPr lang="pl-PL" sz="2000" i="1" dirty="0"/>
          </a:p>
          <a:p>
            <a:pPr>
              <a:buAutoNum type="arabicPeriod" startAt="2"/>
            </a:pPr>
            <a:r>
              <a:rPr lang="pl-PL" sz="2000" dirty="0"/>
              <a:t>W jaki sposób znaleźć zbiór ortogonalny  {</a:t>
            </a:r>
            <a:r>
              <a:rPr lang="pl-PL" sz="2000" i="1" dirty="0" err="1"/>
              <a:t>g</a:t>
            </a:r>
            <a:r>
              <a:rPr lang="pl-PL" sz="2000" i="1" baseline="-25000" dirty="0" err="1"/>
              <a:t>n</a:t>
            </a:r>
            <a:r>
              <a:rPr lang="pl-PL" sz="2000" i="1" dirty="0"/>
              <a:t>(t)</a:t>
            </a:r>
            <a:r>
              <a:rPr lang="pl-PL" sz="2000" dirty="0"/>
              <a:t>} ?</a:t>
            </a:r>
          </a:p>
          <a:p>
            <a:pPr>
              <a:buAutoNum type="arabicPeriod" startAt="2"/>
            </a:pPr>
            <a:r>
              <a:rPr lang="pl-PL" sz="2000" dirty="0"/>
              <a:t>Jaki jest cel takiej reprezentacji sygnału?</a:t>
            </a:r>
          </a:p>
          <a:p>
            <a:pPr>
              <a:buNone/>
            </a:pPr>
            <a:r>
              <a:rPr lang="pl-PL" sz="2000" b="1" i="1" dirty="0"/>
              <a:t>Ad. 2:</a:t>
            </a:r>
            <a:r>
              <a:rPr lang="pl-PL" sz="2000" i="1" dirty="0"/>
              <a:t> </a:t>
            </a:r>
            <a:r>
              <a:rPr lang="pl-PL" sz="2000" dirty="0"/>
              <a:t> Intuicja i doświadczenie matematyczne,</a:t>
            </a:r>
          </a:p>
          <a:p>
            <a:pPr>
              <a:buNone/>
            </a:pPr>
            <a:r>
              <a:rPr lang="pl-PL" sz="2000" i="1" dirty="0"/>
              <a:t>	    </a:t>
            </a:r>
            <a:r>
              <a:rPr lang="pl-PL" sz="2000" dirty="0"/>
              <a:t>procedura Grama-Schmidta.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0249235"/>
              </p:ext>
            </p:extLst>
          </p:nvPr>
        </p:nvGraphicFramePr>
        <p:xfrm>
          <a:off x="3131840" y="1484784"/>
          <a:ext cx="252028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117440" imgH="406080" progId="">
                  <p:embed/>
                </p:oleObj>
              </mc:Choice>
              <mc:Fallback>
                <p:oleObj name="Równanie" r:id="rId2" imgW="1117440" imgH="40608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484784"/>
                        <a:ext cx="252028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35271"/>
              </p:ext>
            </p:extLst>
          </p:nvPr>
        </p:nvGraphicFramePr>
        <p:xfrm>
          <a:off x="3131840" y="2276872"/>
          <a:ext cx="266429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422360" imgH="558720" progId="">
                  <p:embed/>
                </p:oleObj>
              </mc:Choice>
              <mc:Fallback>
                <p:oleObj name="Równanie" r:id="rId4" imgW="1422360" imgH="55872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2276872"/>
                        <a:ext cx="2664296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2902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pl-PL" sz="3200" b="1" dirty="0"/>
              <a:t>Uogólniony szereg Fouriera c.d.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836712"/>
            <a:ext cx="8517632" cy="5616624"/>
          </a:xfrm>
        </p:spPr>
        <p:txBody>
          <a:bodyPr/>
          <a:lstStyle/>
          <a:p>
            <a:pPr marL="0" indent="0">
              <a:buNone/>
            </a:pPr>
            <a:r>
              <a:rPr lang="pl-PL" sz="2000" b="1" i="1" dirty="0"/>
              <a:t>Ad. 1:  </a:t>
            </a:r>
            <a:r>
              <a:rPr lang="pl-PL" sz="2000" dirty="0"/>
              <a:t>Współczynniki </a:t>
            </a:r>
            <a:r>
              <a:rPr lang="pl-PL" sz="2000" i="1" dirty="0" err="1"/>
              <a:t>C</a:t>
            </a:r>
            <a:r>
              <a:rPr lang="pl-PL" sz="2000" i="1" baseline="-25000" dirty="0" err="1"/>
              <a:t>n</a:t>
            </a:r>
            <a:r>
              <a:rPr lang="pl-PL" sz="2000" dirty="0"/>
              <a:t> można wyznaczyć poprzez:</a:t>
            </a:r>
            <a:endParaRPr lang="pl-PL" sz="2000" b="1" i="1" dirty="0"/>
          </a:p>
          <a:p>
            <a:pPr marL="0" indent="0">
              <a:buNone/>
            </a:pPr>
            <a:r>
              <a:rPr lang="pl-PL" sz="2000" dirty="0"/>
              <a:t>a) minimalizację średniokwadratowego błędu aproksymacji, zdefiniowanego jako:</a:t>
            </a:r>
          </a:p>
          <a:p>
            <a:pPr marL="0" indent="0">
              <a:buNone/>
            </a:pPr>
            <a:r>
              <a:rPr lang="pl-PL" dirty="0"/>
              <a:t>	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b) pomnożenie przez             oraz całkowanie obu stron równości</a:t>
            </a:r>
          </a:p>
          <a:p>
            <a:pPr marL="0" indent="0">
              <a:buNone/>
            </a:pPr>
            <a:r>
              <a:rPr lang="pl-PL" sz="2400" dirty="0"/>
              <a:t>					    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i skorzystanie z podstawowej właściwości zbioru ortogonalnego.</a:t>
            </a:r>
          </a:p>
          <a:p>
            <a:pPr marL="0" indent="0">
              <a:buNone/>
            </a:pPr>
            <a:r>
              <a:rPr lang="pl-PL" sz="2000" b="1" i="1" dirty="0"/>
              <a:t>Uwaga:  </a:t>
            </a:r>
            <a:r>
              <a:rPr lang="pl-PL" sz="2000" dirty="0"/>
              <a:t>Przypadek b) dotyczy zbioru zupełnego, wówczas błąd średniokwadratowy wynosi 0 i można wyznaczyć tzw. uogólnioną równość Parsevala:</a:t>
            </a:r>
          </a:p>
          <a:p>
            <a:pPr marL="0" indent="0">
              <a:buNone/>
            </a:pPr>
            <a:r>
              <a:rPr lang="pl-PL" sz="2400" dirty="0"/>
              <a:t>						     </a:t>
            </a:r>
          </a:p>
          <a:p>
            <a:pPr marL="0" indent="0">
              <a:buNone/>
            </a:pPr>
            <a:r>
              <a:rPr lang="pl-PL" sz="2400" dirty="0"/>
              <a:t>						</a:t>
            </a:r>
          </a:p>
          <a:p>
            <a:pPr marL="0" indent="0">
              <a:buNone/>
            </a:pPr>
            <a:endParaRPr lang="pl-PL" sz="24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859981"/>
              </p:ext>
            </p:extLst>
          </p:nvPr>
        </p:nvGraphicFramePr>
        <p:xfrm>
          <a:off x="2411760" y="1772816"/>
          <a:ext cx="264477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726920" imgH="533160" progId="Equation.3">
                  <p:embed/>
                </p:oleObj>
              </mc:Choice>
              <mc:Fallback>
                <p:oleObj name="Równanie" r:id="rId2" imgW="172692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11760" y="1772816"/>
                        <a:ext cx="2644775" cy="936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720087"/>
              </p:ext>
            </p:extLst>
          </p:nvPr>
        </p:nvGraphicFramePr>
        <p:xfrm>
          <a:off x="2627784" y="2852936"/>
          <a:ext cx="53657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355320" imgH="241200" progId="Equation.3">
                  <p:embed/>
                </p:oleObj>
              </mc:Choice>
              <mc:Fallback>
                <p:oleObj name="Równanie" r:id="rId4" imgW="35532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27784" y="2852936"/>
                        <a:ext cx="536575" cy="433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094427"/>
              </p:ext>
            </p:extLst>
          </p:nvPr>
        </p:nvGraphicFramePr>
        <p:xfrm>
          <a:off x="2339752" y="3284984"/>
          <a:ext cx="2160240" cy="779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130040" imgH="406080" progId="Equation.3">
                  <p:embed/>
                </p:oleObj>
              </mc:Choice>
              <mc:Fallback>
                <p:oleObj name="Równanie" r:id="rId6" imgW="113004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39752" y="3284984"/>
                        <a:ext cx="2160240" cy="779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0104681"/>
              </p:ext>
            </p:extLst>
          </p:nvPr>
        </p:nvGraphicFramePr>
        <p:xfrm>
          <a:off x="2267744" y="5301208"/>
          <a:ext cx="3240360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752480" imgH="558720" progId="Equation.3">
                  <p:embed/>
                </p:oleObj>
              </mc:Choice>
              <mc:Fallback>
                <p:oleObj name="Równanie" r:id="rId8" imgW="175248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267744" y="5301208"/>
                        <a:ext cx="3240360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4785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Przykłady reprezentacji ortogonalnych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Istnieje wiele zbiorów funkcji ortogonalnych, np. wielomiany </a:t>
            </a:r>
            <a:r>
              <a:rPr lang="pl-PL" sz="2000" dirty="0" err="1"/>
              <a:t>Legendre’a</a:t>
            </a:r>
            <a:r>
              <a:rPr lang="pl-PL" sz="2000" dirty="0"/>
              <a:t>, funkcje </a:t>
            </a:r>
            <a:r>
              <a:rPr lang="pl-PL" sz="2000" dirty="0" err="1"/>
              <a:t>Walsha</a:t>
            </a:r>
            <a:r>
              <a:rPr lang="pl-PL" sz="2000" dirty="0"/>
              <a:t>, funkcje trygonometryczne, zbiory tworzone procedurą Grama-Schmidta. </a:t>
            </a:r>
          </a:p>
          <a:p>
            <a:pPr marL="0" indent="0">
              <a:buNone/>
            </a:pPr>
            <a:r>
              <a:rPr lang="pl-PL" sz="2000" b="1" i="1" dirty="0"/>
              <a:t>Przykład:</a:t>
            </a:r>
          </a:p>
          <a:p>
            <a:pPr marL="0" indent="0">
              <a:buNone/>
            </a:pPr>
            <a:r>
              <a:rPr lang="pl-PL" sz="2000" dirty="0"/>
              <a:t>Zbiór funkcji {</a:t>
            </a:r>
            <a:r>
              <a:rPr lang="pl-PL" sz="2000" i="1" dirty="0"/>
              <a:t>                            ;  n=1, 2, ..., N</a:t>
            </a:r>
            <a:r>
              <a:rPr lang="pl-PL" sz="2000" dirty="0"/>
              <a:t>}  dla 0 &lt; </a:t>
            </a:r>
            <a:r>
              <a:rPr lang="pl-PL" sz="2000" i="1" dirty="0"/>
              <a:t>t </a:t>
            </a:r>
            <a:r>
              <a:rPr lang="pl-PL" sz="2000" dirty="0"/>
              <a:t>&lt; 2  jest zbiorem ortonormalnym, ale nie jest zupełny. Za pomocą tego zbioru wyznaczmy aproksymację dla 0 &lt; </a:t>
            </a:r>
            <a:r>
              <a:rPr lang="pl-PL" sz="2000" i="1" dirty="0"/>
              <a:t>t </a:t>
            </a:r>
            <a:r>
              <a:rPr lang="pl-PL" sz="2000" dirty="0"/>
              <a:t>&lt; 2 sygnału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000" dirty="0"/>
              <a:t>Rozwiązanie: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000" dirty="0"/>
              <a:t>gdzie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/>
              <a:t>czyli</a:t>
            </a:r>
          </a:p>
          <a:p>
            <a:pPr marL="0" indent="0">
              <a:buNone/>
            </a:pPr>
            <a:endParaRPr lang="pl-PL" sz="2000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302089"/>
              </p:ext>
            </p:extLst>
          </p:nvPr>
        </p:nvGraphicFramePr>
        <p:xfrm>
          <a:off x="1835696" y="2060848"/>
          <a:ext cx="151216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977760" imgH="228600" progId="Equation.3">
                  <p:embed/>
                </p:oleObj>
              </mc:Choice>
              <mc:Fallback>
                <p:oleObj name="Równanie" r:id="rId2" imgW="977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35696" y="2060848"/>
                        <a:ext cx="1512168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851781"/>
              </p:ext>
            </p:extLst>
          </p:nvPr>
        </p:nvGraphicFramePr>
        <p:xfrm>
          <a:off x="4139952" y="2924944"/>
          <a:ext cx="2232248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358640" imgH="457200" progId="Equation.3">
                  <p:embed/>
                </p:oleObj>
              </mc:Choice>
              <mc:Fallback>
                <p:oleObj name="Równanie" r:id="rId4" imgW="135864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39952" y="2924944"/>
                        <a:ext cx="2232248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712247"/>
              </p:ext>
            </p:extLst>
          </p:nvPr>
        </p:nvGraphicFramePr>
        <p:xfrm>
          <a:off x="2123728" y="3645024"/>
          <a:ext cx="23762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320480" imgH="431640" progId="Equation.3">
                  <p:embed/>
                </p:oleObj>
              </mc:Choice>
              <mc:Fallback>
                <p:oleObj name="Równanie" r:id="rId6" imgW="13204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23728" y="3645024"/>
                        <a:ext cx="237626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744222"/>
              </p:ext>
            </p:extLst>
          </p:nvPr>
        </p:nvGraphicFramePr>
        <p:xfrm>
          <a:off x="539552" y="4509120"/>
          <a:ext cx="8335963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5905440" imgH="914400" progId="Equation.3">
                  <p:embed/>
                </p:oleObj>
              </mc:Choice>
              <mc:Fallback>
                <p:oleObj name="Równanie" r:id="rId8" imgW="590544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9552" y="4509120"/>
                        <a:ext cx="8335963" cy="12961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316454"/>
              </p:ext>
            </p:extLst>
          </p:nvPr>
        </p:nvGraphicFramePr>
        <p:xfrm>
          <a:off x="1475656" y="5877272"/>
          <a:ext cx="619268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10" imgW="3543120" imgH="393480" progId="Equation.3">
                  <p:embed/>
                </p:oleObj>
              </mc:Choice>
              <mc:Fallback>
                <p:oleObj name="Równanie" r:id="rId10" imgW="35431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75656" y="5877272"/>
                        <a:ext cx="6192688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5516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pl-PL" sz="3200" b="1" dirty="0"/>
              <a:t>Przykład - dokończenie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400" dirty="0"/>
              <a:t>Aproksymacje </a:t>
            </a:r>
            <a:r>
              <a:rPr lang="pl-PL" sz="2400" i="1" dirty="0"/>
              <a:t>f</a:t>
            </a:r>
            <a:r>
              <a:rPr lang="pl-PL" sz="2400" dirty="0"/>
              <a:t>(</a:t>
            </a:r>
            <a:r>
              <a:rPr lang="pl-PL" sz="2400" i="1" dirty="0"/>
              <a:t>t</a:t>
            </a:r>
            <a:r>
              <a:rPr lang="pl-PL" sz="2400" dirty="0"/>
              <a:t>) dla </a:t>
            </a:r>
            <a:r>
              <a:rPr lang="pl-PL" sz="2400" i="1" dirty="0"/>
              <a:t>N</a:t>
            </a:r>
            <a:r>
              <a:rPr lang="pl-PL" sz="2400" dirty="0"/>
              <a:t>=1, …, 8</a:t>
            </a:r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ctr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endParaRPr lang="pl-PL" sz="2400" dirty="0"/>
          </a:p>
          <a:p>
            <a:pPr marL="0" indent="0" algn="just">
              <a:buNone/>
            </a:pPr>
            <a:r>
              <a:rPr lang="pl-PL" sz="2000" dirty="0"/>
              <a:t>Dla </a:t>
            </a:r>
            <a:r>
              <a:rPr lang="pl-PL" sz="2000" i="1" dirty="0"/>
              <a:t>N</a:t>
            </a:r>
            <a:r>
              <a:rPr lang="pl-PL" sz="2000" dirty="0"/>
              <a:t>=7  aproksymacja  zawiera  95%  średniej energii sygnału.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4392488" cy="4509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302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Trygonometryczny szereg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504" y="836712"/>
            <a:ext cx="86868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Uogólniając rozpatrywany w przykładzie zbiór do postaci {sin </a:t>
            </a:r>
            <a:r>
              <a:rPr lang="pl-PL" sz="2000" i="1" dirty="0"/>
              <a:t>n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 </a:t>
            </a:r>
            <a:r>
              <a:rPr lang="pl-PL" sz="2000" i="1" dirty="0"/>
              <a:t>t; n=1, ..., +</a:t>
            </a:r>
            <a:r>
              <a:rPr lang="pl-PL" sz="2000" i="1" dirty="0">
                <a:sym typeface="Symbol"/>
              </a:rPr>
              <a:t></a:t>
            </a:r>
            <a:r>
              <a:rPr lang="pl-PL" sz="2000" i="1" dirty="0"/>
              <a:t> ;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i="1" dirty="0"/>
              <a:t>= 2</a:t>
            </a:r>
            <a:r>
              <a:rPr lang="pl-PL" sz="2000" i="1" dirty="0">
                <a:sym typeface="Symbol"/>
              </a:rPr>
              <a:t></a:t>
            </a:r>
            <a:r>
              <a:rPr lang="pl-PL" sz="2000" i="1" dirty="0"/>
              <a:t> / T</a:t>
            </a:r>
            <a:r>
              <a:rPr lang="pl-PL" sz="2000" dirty="0"/>
              <a:t> } , oraz uzupełniając zbiorem {cos </a:t>
            </a:r>
            <a:r>
              <a:rPr lang="pl-PL" sz="2000" i="1" dirty="0"/>
              <a:t>n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 </a:t>
            </a:r>
            <a:r>
              <a:rPr lang="pl-PL" sz="2000" i="1" dirty="0"/>
              <a:t>t; n=1, ..., +</a:t>
            </a:r>
            <a:r>
              <a:rPr lang="pl-PL" sz="2000" i="1" dirty="0">
                <a:sym typeface="Symbol"/>
              </a:rPr>
              <a:t></a:t>
            </a:r>
            <a:r>
              <a:rPr lang="pl-PL" sz="2000" i="1" dirty="0"/>
              <a:t> ;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i="1" dirty="0"/>
              <a:t>= 2</a:t>
            </a:r>
            <a:r>
              <a:rPr lang="pl-PL" sz="2000" i="1" dirty="0">
                <a:sym typeface="Symbol"/>
              </a:rPr>
              <a:t></a:t>
            </a:r>
            <a:r>
              <a:rPr lang="pl-PL" sz="2000" i="1" dirty="0"/>
              <a:t> / T</a:t>
            </a:r>
            <a:r>
              <a:rPr lang="pl-PL" sz="2000" dirty="0"/>
              <a:t> } i funkcją </a:t>
            </a:r>
            <a:r>
              <a:rPr lang="pl-PL" sz="2000" i="1" dirty="0"/>
              <a:t>g</a:t>
            </a:r>
            <a:r>
              <a:rPr lang="pl-PL" sz="2000" i="1" baseline="-25000" dirty="0"/>
              <a:t>0</a:t>
            </a:r>
            <a:r>
              <a:rPr lang="pl-PL" sz="2000" i="1" dirty="0"/>
              <a:t>(t)=</a:t>
            </a:r>
            <a:r>
              <a:rPr lang="pl-PL" sz="2000" dirty="0"/>
              <a:t>1 otrzymuje się ortogonalny </a:t>
            </a:r>
            <a:r>
              <a:rPr lang="pl-PL" sz="2000" b="1" dirty="0"/>
              <a:t>zbiór zupełny </a:t>
            </a:r>
            <a:r>
              <a:rPr lang="pl-PL" sz="2000" dirty="0"/>
              <a:t>w przedziale czasu </a:t>
            </a:r>
            <a:r>
              <a:rPr lang="pl-PL" sz="2000" i="1" dirty="0"/>
              <a:t>t</a:t>
            </a:r>
            <a:r>
              <a:rPr lang="pl-PL" sz="2000" i="1" baseline="-25000" dirty="0"/>
              <a:t>2</a:t>
            </a:r>
            <a:r>
              <a:rPr lang="pl-PL" sz="2000" i="1" dirty="0"/>
              <a:t>&lt;t&lt;t</a:t>
            </a:r>
            <a:r>
              <a:rPr lang="pl-PL" sz="2000" i="1" baseline="-25000" dirty="0"/>
              <a:t>1</a:t>
            </a:r>
            <a:r>
              <a:rPr lang="pl-PL" sz="2000" dirty="0"/>
              <a:t>, czyli:</a:t>
            </a:r>
            <a:endParaRPr lang="pl-PL" sz="2000" i="1" baseline="-25000" dirty="0"/>
          </a:p>
          <a:p>
            <a:pPr marL="0" indent="0">
              <a:buNone/>
            </a:pPr>
            <a:r>
              <a:rPr lang="pl-PL" sz="2000" dirty="0"/>
              <a:t> </a:t>
            </a:r>
            <a:r>
              <a:rPr lang="pl-PL" sz="2400" dirty="0"/>
              <a:t>{</a:t>
            </a:r>
            <a:r>
              <a:rPr lang="pl-PL" sz="2400" i="1" dirty="0" err="1"/>
              <a:t>g</a:t>
            </a:r>
            <a:r>
              <a:rPr lang="pl-PL" sz="2400" i="1" baseline="-25000" dirty="0" err="1"/>
              <a:t>n</a:t>
            </a:r>
            <a:r>
              <a:rPr lang="pl-PL" sz="2400" dirty="0"/>
              <a:t>(</a:t>
            </a:r>
            <a:r>
              <a:rPr lang="pl-PL" sz="2400" i="1" dirty="0"/>
              <a:t>t</a:t>
            </a:r>
            <a:r>
              <a:rPr lang="pl-PL" sz="2400" dirty="0"/>
              <a:t>)} </a:t>
            </a:r>
            <a:r>
              <a:rPr lang="pl-PL" sz="2400" i="1" dirty="0"/>
              <a:t>=  </a:t>
            </a:r>
            <a:r>
              <a:rPr lang="pl-PL" sz="2400" dirty="0"/>
              <a:t>{ 1;  cos </a:t>
            </a:r>
            <a:r>
              <a:rPr lang="pl-PL" sz="2400" i="1" dirty="0"/>
              <a:t>n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 </a:t>
            </a:r>
            <a:r>
              <a:rPr lang="pl-PL" sz="2400" i="1" dirty="0"/>
              <a:t>t;  </a:t>
            </a:r>
            <a:r>
              <a:rPr lang="pl-PL" sz="2400" dirty="0"/>
              <a:t>sin </a:t>
            </a:r>
            <a:r>
              <a:rPr lang="pl-PL" sz="2400" i="1" dirty="0"/>
              <a:t>n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 </a:t>
            </a:r>
            <a:r>
              <a:rPr lang="pl-PL" sz="2400" i="1" dirty="0"/>
              <a:t>t ;  n=1, ..., +</a:t>
            </a:r>
            <a:r>
              <a:rPr lang="pl-PL" sz="2400" i="1" dirty="0">
                <a:sym typeface="Symbol"/>
              </a:rPr>
              <a:t></a:t>
            </a:r>
            <a:r>
              <a:rPr lang="pl-PL" sz="2400" i="1" dirty="0"/>
              <a:t> ;  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</a:t>
            </a:r>
            <a:r>
              <a:rPr lang="pl-PL" sz="2400" i="1" dirty="0"/>
              <a:t>= 2</a:t>
            </a:r>
            <a:r>
              <a:rPr lang="pl-PL" sz="2400" i="1" dirty="0">
                <a:sym typeface="Symbol"/>
              </a:rPr>
              <a:t></a:t>
            </a:r>
            <a:r>
              <a:rPr lang="pl-PL" sz="2400" i="1" dirty="0"/>
              <a:t> / T</a:t>
            </a:r>
            <a:r>
              <a:rPr lang="pl-PL" sz="2400" dirty="0"/>
              <a:t> ; </a:t>
            </a:r>
            <a:r>
              <a:rPr lang="pl-PL" sz="2400" i="1" dirty="0"/>
              <a:t>T=t</a:t>
            </a:r>
            <a:r>
              <a:rPr lang="pl-PL" sz="2400" i="1" baseline="-25000" dirty="0"/>
              <a:t>2 </a:t>
            </a:r>
            <a:r>
              <a:rPr lang="pl-PL" sz="2400" i="1" dirty="0"/>
              <a:t>–t</a:t>
            </a:r>
            <a:r>
              <a:rPr lang="pl-PL" sz="2400" i="1" baseline="-25000" dirty="0"/>
              <a:t>1</a:t>
            </a:r>
            <a:r>
              <a:rPr lang="pl-PL" sz="2400" dirty="0"/>
              <a:t>}</a:t>
            </a:r>
          </a:p>
          <a:p>
            <a:pPr marL="0" indent="0">
              <a:buNone/>
            </a:pPr>
            <a:r>
              <a:rPr lang="pl-PL" sz="2000" dirty="0"/>
              <a:t>Rozwinięcie sygnału na podstawie tego zbioru nosi nazwę </a:t>
            </a:r>
            <a:r>
              <a:rPr lang="pl-PL" sz="2000" b="1" dirty="0"/>
              <a:t>trygonometrycznego szeregu Fouriera </a:t>
            </a:r>
            <a:r>
              <a:rPr lang="pl-PL" sz="2000" dirty="0"/>
              <a:t>i ma postać: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pl-PL" sz="2000" dirty="0"/>
              <a:t>							</a:t>
            </a:r>
            <a:r>
              <a:rPr lang="de-DE" sz="2400" dirty="0" err="1"/>
              <a:t>dla</a:t>
            </a:r>
            <a:r>
              <a:rPr lang="de-DE" sz="2400" dirty="0"/>
              <a:t>  </a:t>
            </a:r>
            <a:r>
              <a:rPr lang="de-DE" sz="2400" i="1" dirty="0"/>
              <a:t>t</a:t>
            </a:r>
            <a:r>
              <a:rPr lang="de-DE" sz="2400" i="1" baseline="-25000" dirty="0"/>
              <a:t>1</a:t>
            </a:r>
            <a:r>
              <a:rPr lang="de-DE" sz="2400" i="1" dirty="0"/>
              <a:t> &lt; t &lt; t</a:t>
            </a:r>
            <a:r>
              <a:rPr lang="de-DE" sz="2400" i="1" baseline="-25000" dirty="0"/>
              <a:t>2</a:t>
            </a:r>
            <a:endParaRPr lang="pl-PL" sz="2400" i="1" baseline="-25000" dirty="0"/>
          </a:p>
          <a:p>
            <a:pPr marL="0" indent="0">
              <a:buNone/>
            </a:pPr>
            <a:endParaRPr lang="pl-PL" sz="2400" i="1" baseline="-25000" dirty="0"/>
          </a:p>
          <a:p>
            <a:pPr marL="0" indent="0">
              <a:buNone/>
            </a:pPr>
            <a:r>
              <a:rPr lang="pl-PL" sz="2000" dirty="0"/>
              <a:t>gdzie</a:t>
            </a:r>
          </a:p>
          <a:p>
            <a:pPr marL="0" indent="0">
              <a:buNone/>
            </a:pPr>
            <a:r>
              <a:rPr lang="pl-PL" sz="2400" i="1" dirty="0"/>
              <a:t>                             ;                                       </a:t>
            </a:r>
            <a:r>
              <a:rPr lang="pl-PL" sz="2400" dirty="0"/>
              <a:t>;                                         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000" b="1" i="1" dirty="0"/>
              <a:t>Ad. 3 Problemów:  </a:t>
            </a:r>
            <a:r>
              <a:rPr lang="pl-PL" sz="2000" dirty="0"/>
              <a:t>Analiza harmoniczna (widmowa) sygnałów, przetwarzanie w systemach liniowych, wykorzystanie właściwości. </a:t>
            </a:r>
            <a:endParaRPr lang="pl-PL" sz="2000" b="1" i="1" dirty="0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1835565"/>
              </p:ext>
            </p:extLst>
          </p:nvPr>
        </p:nvGraphicFramePr>
        <p:xfrm>
          <a:off x="1331640" y="3140968"/>
          <a:ext cx="482453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2666880" imgH="431640" progId="Equation.3">
                  <p:embed/>
                </p:oleObj>
              </mc:Choice>
              <mc:Fallback>
                <p:oleObj name="Równanie" r:id="rId2" imgW="26668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31640" y="3140968"/>
                        <a:ext cx="482453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554444"/>
              </p:ext>
            </p:extLst>
          </p:nvPr>
        </p:nvGraphicFramePr>
        <p:xfrm>
          <a:off x="683568" y="4221088"/>
          <a:ext cx="136815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977760" imgH="495000" progId="Equation.3">
                  <p:embed/>
                </p:oleObj>
              </mc:Choice>
              <mc:Fallback>
                <p:oleObj name="Równanie" r:id="rId4" imgW="97776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3568" y="4221088"/>
                        <a:ext cx="1368152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i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361211"/>
              </p:ext>
            </p:extLst>
          </p:nvPr>
        </p:nvGraphicFramePr>
        <p:xfrm>
          <a:off x="2483768" y="4221088"/>
          <a:ext cx="23762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6" imgW="1549080" imgH="495000" progId="Equation.3">
                  <p:embed/>
                </p:oleObj>
              </mc:Choice>
              <mc:Fallback>
                <p:oleObj name="Równanie" r:id="rId6" imgW="15490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83768" y="4221088"/>
                        <a:ext cx="2376264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i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741249"/>
              </p:ext>
            </p:extLst>
          </p:nvPr>
        </p:nvGraphicFramePr>
        <p:xfrm>
          <a:off x="5364088" y="4221088"/>
          <a:ext cx="230425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8" imgW="1523880" imgH="495000" progId="Equation.3">
                  <p:embed/>
                </p:oleObj>
              </mc:Choice>
              <mc:Fallback>
                <p:oleObj name="Równanie" r:id="rId8" imgW="152388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64088" y="4221088"/>
                        <a:ext cx="230425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56095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pl-PL" sz="3200" b="1" dirty="0"/>
              <a:t>Wykładniczy szereg Fouriera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Ze względu na wygodę częściej stosuje się </a:t>
            </a:r>
            <a:r>
              <a:rPr lang="pl-PL" sz="2000" b="1" dirty="0"/>
              <a:t>wykładniczy szereg Fouriera</a:t>
            </a:r>
            <a:r>
              <a:rPr lang="pl-PL" sz="2000" i="1" dirty="0"/>
              <a:t>,</a:t>
            </a:r>
            <a:r>
              <a:rPr lang="pl-PL" sz="2000" dirty="0"/>
              <a:t> oparty na zbiorze ortogonalnym zespolonych   funkcji   harmonicznych:</a:t>
            </a:r>
          </a:p>
          <a:p>
            <a:pPr marL="0" indent="0" algn="ctr">
              <a:buNone/>
            </a:pPr>
            <a:r>
              <a:rPr lang="pl-PL" sz="2000" dirty="0"/>
              <a:t>    </a:t>
            </a:r>
            <a:r>
              <a:rPr lang="pl-PL" sz="2400" dirty="0"/>
              <a:t>{</a:t>
            </a:r>
            <a:r>
              <a:rPr lang="pl-PL" sz="2400" i="1" dirty="0" err="1"/>
              <a:t>g</a:t>
            </a:r>
            <a:r>
              <a:rPr lang="pl-PL" sz="2400" i="1" baseline="-25000" dirty="0" err="1"/>
              <a:t>n</a:t>
            </a:r>
            <a:r>
              <a:rPr lang="pl-PL" sz="2400" dirty="0"/>
              <a:t>(</a:t>
            </a:r>
            <a:r>
              <a:rPr lang="pl-PL" sz="2400" i="1" dirty="0"/>
              <a:t>t</a:t>
            </a:r>
            <a:r>
              <a:rPr lang="pl-PL" sz="2400" dirty="0"/>
              <a:t>)</a:t>
            </a:r>
            <a:r>
              <a:rPr lang="pl-PL" sz="2400" i="1" dirty="0"/>
              <a:t>=</a:t>
            </a:r>
            <a:r>
              <a:rPr lang="pl-PL" sz="2400" i="1" dirty="0" err="1"/>
              <a:t>exp</a:t>
            </a:r>
            <a:r>
              <a:rPr lang="pl-PL" sz="2400" dirty="0"/>
              <a:t>(</a:t>
            </a:r>
            <a:r>
              <a:rPr lang="pl-PL" sz="2400" i="1" dirty="0"/>
              <a:t>jn</a:t>
            </a:r>
            <a:r>
              <a:rPr lang="pl-PL" sz="2400" i="1" dirty="0">
                <a:sym typeface="Symbol"/>
              </a:rPr>
              <a:t></a:t>
            </a:r>
            <a:r>
              <a:rPr lang="pl-PL" sz="2400" i="1" baseline="-25000" dirty="0"/>
              <a:t>0</a:t>
            </a:r>
            <a:r>
              <a:rPr lang="pl-PL" sz="2400" i="1" dirty="0"/>
              <a:t>t</a:t>
            </a:r>
            <a:r>
              <a:rPr lang="pl-PL" sz="2400" dirty="0"/>
              <a:t>)</a:t>
            </a:r>
            <a:r>
              <a:rPr lang="pl-PL" sz="2400" i="1" dirty="0"/>
              <a:t> ;  n= -</a:t>
            </a:r>
            <a:r>
              <a:rPr lang="pl-PL" sz="2400" i="1" dirty="0">
                <a:sym typeface="Symbol"/>
              </a:rPr>
              <a:t></a:t>
            </a:r>
            <a:r>
              <a:rPr lang="pl-PL" sz="2400" i="1" dirty="0"/>
              <a:t> ,..,+</a:t>
            </a:r>
            <a:r>
              <a:rPr lang="pl-PL" sz="2400" i="1" dirty="0">
                <a:sym typeface="Symbol"/>
              </a:rPr>
              <a:t></a:t>
            </a:r>
            <a:r>
              <a:rPr lang="pl-PL" sz="2400" i="1" dirty="0"/>
              <a:t> ;  t</a:t>
            </a:r>
            <a:r>
              <a:rPr lang="pl-PL" sz="2400" i="1" baseline="-25000" dirty="0"/>
              <a:t>1</a:t>
            </a:r>
            <a:r>
              <a:rPr lang="pl-PL" sz="2400" i="1" dirty="0"/>
              <a:t>&lt;t&lt;t</a:t>
            </a:r>
            <a:r>
              <a:rPr lang="pl-PL" sz="2400" i="1" baseline="-25000" dirty="0"/>
              <a:t>2</a:t>
            </a:r>
            <a:r>
              <a:rPr lang="pl-PL" sz="2400" dirty="0"/>
              <a:t>},</a:t>
            </a:r>
          </a:p>
          <a:p>
            <a:pPr marL="0" indent="0" algn="just">
              <a:buNone/>
            </a:pPr>
            <a:r>
              <a:rPr lang="pl-PL" sz="2000" dirty="0"/>
              <a:t>   </a:t>
            </a:r>
          </a:p>
          <a:p>
            <a:pPr marL="0" indent="0" algn="just">
              <a:buNone/>
            </a:pPr>
            <a:r>
              <a:rPr lang="pl-PL" sz="2000" dirty="0"/>
              <a:t>gdzie  </a:t>
            </a:r>
            <a:r>
              <a:rPr lang="pl-PL" sz="2000" i="1" dirty="0"/>
              <a:t>j</a:t>
            </a:r>
            <a:r>
              <a:rPr lang="pl-PL" sz="2000" dirty="0"/>
              <a:t>  jest  jednostką urojoną,   a   </a:t>
            </a:r>
            <a:r>
              <a:rPr lang="pl-PL" sz="2000" i="1" dirty="0">
                <a:sym typeface="Symbol"/>
              </a:rPr>
              <a:t></a:t>
            </a:r>
            <a:r>
              <a:rPr lang="pl-PL" sz="2000" i="1" baseline="-25000" dirty="0"/>
              <a:t>0</a:t>
            </a:r>
            <a:r>
              <a:rPr lang="pl-PL" sz="2000" i="1" dirty="0"/>
              <a:t>= 2</a:t>
            </a:r>
            <a:r>
              <a:rPr lang="pl-PL" sz="2000" i="1" dirty="0">
                <a:sym typeface="Symbol"/>
              </a:rPr>
              <a:t></a:t>
            </a:r>
            <a:r>
              <a:rPr lang="pl-PL" sz="2000" i="1" dirty="0"/>
              <a:t> / T</a:t>
            </a:r>
            <a:r>
              <a:rPr lang="pl-PL" sz="2000" dirty="0"/>
              <a:t> ;    </a:t>
            </a:r>
            <a:r>
              <a:rPr lang="pl-PL" sz="2000" i="1" dirty="0"/>
              <a:t>T=t</a:t>
            </a:r>
            <a:r>
              <a:rPr lang="pl-PL" sz="2000" i="1" baseline="-25000" dirty="0"/>
              <a:t>2 </a:t>
            </a:r>
            <a:r>
              <a:rPr lang="pl-PL" sz="2000" i="1" dirty="0"/>
              <a:t>–t</a:t>
            </a:r>
            <a:r>
              <a:rPr lang="pl-PL" sz="2000" i="1" baseline="-25000" dirty="0"/>
              <a:t>1</a:t>
            </a:r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r>
              <a:rPr lang="pl-PL" sz="2000" dirty="0"/>
              <a:t>Ponieważ jest to zbiór zupełny, więc dla  </a:t>
            </a:r>
            <a:r>
              <a:rPr lang="pl-PL" sz="2000" i="1" dirty="0"/>
              <a:t>t</a:t>
            </a:r>
            <a:r>
              <a:rPr lang="pl-PL" sz="2000" i="1" baseline="-25000" dirty="0"/>
              <a:t>1</a:t>
            </a:r>
            <a:r>
              <a:rPr lang="pl-PL" sz="2000" i="1" dirty="0"/>
              <a:t>&lt;t&lt;t</a:t>
            </a:r>
            <a:r>
              <a:rPr lang="pl-PL" sz="2000" i="1" baseline="-25000" dirty="0"/>
              <a:t>2</a:t>
            </a:r>
            <a:r>
              <a:rPr lang="pl-PL" sz="2000" dirty="0"/>
              <a:t>  dostajemy:</a:t>
            </a:r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endParaRPr lang="pl-PL" sz="2000" dirty="0"/>
          </a:p>
          <a:p>
            <a:pPr marL="0" indent="0" algn="just">
              <a:buNone/>
            </a:pPr>
            <a:r>
              <a:rPr lang="pl-PL" sz="2000" dirty="0"/>
              <a:t>Równania te stanowią podstawę analizy widmowej sygnałów.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8421813"/>
              </p:ext>
            </p:extLst>
          </p:nvPr>
        </p:nvGraphicFramePr>
        <p:xfrm>
          <a:off x="2987824" y="3645024"/>
          <a:ext cx="25922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2" imgW="1282680" imgH="431640" progId="Equation.3">
                  <p:embed/>
                </p:oleObj>
              </mc:Choice>
              <mc:Fallback>
                <p:oleObj name="Równanie" r:id="rId2" imgW="12826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87824" y="3645024"/>
                        <a:ext cx="2592288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900496"/>
              </p:ext>
            </p:extLst>
          </p:nvPr>
        </p:nvGraphicFramePr>
        <p:xfrm>
          <a:off x="2987824" y="4581128"/>
          <a:ext cx="2457450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Równanie" r:id="rId4" imgW="1485720" imgH="495000" progId="Equation.3">
                  <p:embed/>
                </p:oleObj>
              </mc:Choice>
              <mc:Fallback>
                <p:oleObj name="Równanie" r:id="rId4" imgW="148572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87824" y="4581128"/>
                        <a:ext cx="2457450" cy="88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01761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940</Words>
  <Application>Microsoft Office PowerPoint</Application>
  <PresentationFormat>Pokaz na ekranie (4:3)</PresentationFormat>
  <Paragraphs>141</Paragraphs>
  <Slides>12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Motyw pakietu Office</vt:lpstr>
      <vt:lpstr>Równanie</vt:lpstr>
      <vt:lpstr>SYGNAŁY i SYSTEMY (SYSY)</vt:lpstr>
      <vt:lpstr>Jean Baptiste Joseph FOURIER</vt:lpstr>
      <vt:lpstr>Reprezentacje ortogonalne sygnałów</vt:lpstr>
      <vt:lpstr>Uogólniony szereg Fouriera</vt:lpstr>
      <vt:lpstr>Uogólniony szereg Fouriera c.d.</vt:lpstr>
      <vt:lpstr>Przykłady reprezentacji ortogonalnych</vt:lpstr>
      <vt:lpstr>Przykład - dokończenie</vt:lpstr>
      <vt:lpstr>Trygonometryczny szereg Fouriera</vt:lpstr>
      <vt:lpstr>Wykładniczy szereg Fouriera</vt:lpstr>
      <vt:lpstr>Zależność między wykładniczym a trygonometrycznym szeregiem Fouriera</vt:lpstr>
      <vt:lpstr>Wykładniczy szereg Fouriera - przykład</vt:lpstr>
      <vt:lpstr>Wykładniczy szereg Fouriera na całej osi czasu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Podstawy Przetwarzania Sygnałów (PSYG)</dc:title>
  <dc:creator>Użytkownik systemu Windows</dc:creator>
  <cp:lastModifiedBy>Jakubiak Andrzej</cp:lastModifiedBy>
  <cp:revision>57</cp:revision>
  <dcterms:created xsi:type="dcterms:W3CDTF">2020-10-15T09:37:05Z</dcterms:created>
  <dcterms:modified xsi:type="dcterms:W3CDTF">2021-03-02T10:32:04Z</dcterms:modified>
</cp:coreProperties>
</file>