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8" r:id="rId7"/>
    <p:sldId id="261" r:id="rId8"/>
    <p:sldId id="262" r:id="rId9"/>
    <p:sldId id="264" r:id="rId10"/>
    <p:sldId id="265" r:id="rId11"/>
    <p:sldId id="263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24" y="49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431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6550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2339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44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79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9365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164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9951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9262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6547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4664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14C1B-D9C7-4A23-B8D3-315AC032550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C947A-FE5D-4312-9A3E-29D2C07E5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2552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lukasz.chorchos@pw.edu.pl" TargetMode="External"/><Relationship Id="rId2" Type="http://schemas.openxmlformats.org/officeDocument/2006/relationships/hyperlink" Target="mailto:andrzej.jakubiak@pw.edu.p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jpe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SYGNAŁY I SYSTEMY (SYSY)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>
                <a:solidFill>
                  <a:schemeClr val="tx1"/>
                </a:solidFill>
              </a:rPr>
              <a:t>Semestr zimowy 2024/25</a:t>
            </a:r>
          </a:p>
        </p:txBody>
      </p:sp>
    </p:spTree>
    <p:extLst>
      <p:ext uri="{BB962C8B-B14F-4D97-AF65-F5344CB8AC3E}">
        <p14:creationId xmlns:p14="http://schemas.microsoft.com/office/powerpoint/2010/main" val="459861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Klasyfikacja sygnałów c.d.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</a:p>
        </p:txBody>
      </p:sp>
      <p:pic>
        <p:nvPicPr>
          <p:cNvPr id="1026" name="Picture 2" descr="E:\Teksty Word\Dydaktyka\PSYG\SkanyKadrowane\IMG_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69674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762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Klasyfikacja sygnałów c.d.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4752528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pl-PL" sz="2800" dirty="0"/>
                  <a:t>Sygnały „energetyczne” (o skończonej wartości energii średniej):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𝐸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pl-PL" b="0" i="1" smtClean="0">
                              <a:latin typeface="Cambria Math"/>
                            </a:rPr>
                            <m:t>−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pl-PL" b="0" i="1" smtClean="0">
                              <a:latin typeface="Cambria Math"/>
                            </a:rPr>
                            <m:t>+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𝑓</m:t>
                                  </m:r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pl-PL" b="0" i="1" smtClean="0">
                              <a:latin typeface="Cambria Math"/>
                            </a:rPr>
                            <m:t>𝑑𝑡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&lt;∞</m:t>
                          </m:r>
                        </m:e>
                      </m:nary>
                    </m:oMath>
                  </m:oMathPara>
                </a14:m>
                <a:endParaRPr lang="pl-PL" dirty="0"/>
              </a:p>
              <a:p>
                <a:r>
                  <a:rPr lang="pl-PL" sz="2800" dirty="0"/>
                  <a:t>Sygnały „</a:t>
                </a:r>
                <a:r>
                  <a:rPr lang="pl-PL" sz="2800" dirty="0" err="1"/>
                  <a:t>mocowe</a:t>
                </a:r>
                <a:r>
                  <a:rPr lang="pl-PL" sz="2800" dirty="0"/>
                  <a:t>” (o skończonej wartości mocy średniej):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800" b="0" i="1" smtClean="0">
                          <a:latin typeface="Cambria Math"/>
                        </a:rPr>
                        <m:t>𝑃</m:t>
                      </m:r>
                      <m:r>
                        <a:rPr lang="pl-PL" sz="28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pl-PL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pl-P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pl-PL" sz="2800" b="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pl-PL" sz="2800" b="0" i="1" smtClean="0">
                                  <a:latin typeface="Cambria Math"/>
                                </a:rPr>
                                <m:t>𝑇</m:t>
                              </m:r>
                              <m:r>
                                <a:rPr lang="pl-PL" sz="2800" b="0" i="1" smtClean="0"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pl-P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sz="28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pl-PL" sz="2800" b="0" i="1" smtClean="0">
                                  <a:latin typeface="Cambria Math"/>
                                </a:rPr>
                                <m:t>𝑇</m:t>
                              </m:r>
                            </m:den>
                          </m:f>
                          <m:nary>
                            <m:naryPr>
                              <m:limLoc m:val="undOvr"/>
                              <m:ctrlPr>
                                <a:rPr lang="pl-P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4"/>
                                </m:rPr>
                                <a:rPr lang="pl-PL" sz="2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800" b="0" i="1" smtClean="0">
                                  <a:latin typeface="Cambria Math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pl-P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r>
                                <a:rPr lang="pl-PL" sz="2800" b="0" i="1" smtClean="0">
                                  <a:latin typeface="Cambria Math"/>
                                </a:rPr>
                                <m:t>+ </m:t>
                              </m:r>
                              <m:f>
                                <m:fPr>
                                  <m:ctrlPr>
                                    <a:rPr lang="pl-P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  <m:e>
                              <m:sSup>
                                <m:sSupPr>
                                  <m:ctrlPr>
                                    <a:rPr lang="pl-P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pl-PL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pl-PL" sz="2800" b="0" i="1" smtClean="0">
                                          <a:latin typeface="Cambria Math"/>
                                        </a:rPr>
                                        <m:t>𝑓</m:t>
                                      </m:r>
                                      <m:r>
                                        <a:rPr lang="pl-PL" sz="2800" b="0" i="1" smtClean="0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pl-PL" sz="2800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pl-PL" sz="2800" b="0" i="1" smtClean="0">
                                          <a:latin typeface="Cambria Math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pl-PL" sz="2800" b="0" i="1" smtClean="0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pl-PL" sz="2800" b="0" i="1" smtClean="0">
                                  <a:latin typeface="Cambria Math"/>
                                  <a:ea typeface="Cambria Math"/>
                                </a:rPr>
                                <m:t>&lt;∞</m:t>
                              </m:r>
                            </m:e>
                          </m:nary>
                        </m:e>
                      </m:func>
                    </m:oMath>
                  </m:oMathPara>
                </a14:m>
                <a:endParaRPr lang="pl-PL" sz="2800" dirty="0"/>
              </a:p>
              <a:p>
                <a:r>
                  <a:rPr lang="pl-PL" sz="2800" dirty="0"/>
                  <a:t>Sygnały okresowe, parzyste, nieparzyste itp.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8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sz="2800" b="0" i="1" smtClean="0">
                          <a:latin typeface="Cambria Math"/>
                        </a:rPr>
                        <m:t>=</m:t>
                      </m:r>
                      <m:r>
                        <a:rPr lang="pl-PL" sz="28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pl-PL" sz="2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pl-PL" sz="2800" b="0" i="1" smtClean="0">
                              <a:latin typeface="Cambria Math"/>
                            </a:rPr>
                            <m:t>𝑘𝑇</m:t>
                          </m:r>
                        </m:e>
                      </m:d>
                      <m:r>
                        <a:rPr lang="pl-PL" sz="2800" b="0" i="1" smtClean="0">
                          <a:latin typeface="Cambria Math"/>
                        </a:rPr>
                        <m:t>;   </m:t>
                      </m:r>
                      <m:r>
                        <a:rPr lang="pl-PL" sz="28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sz="2800" b="0" i="1" smtClean="0">
                          <a:latin typeface="Cambria Math"/>
                        </a:rPr>
                        <m:t>=</m:t>
                      </m:r>
                      <m:r>
                        <a:rPr lang="pl-PL" sz="28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pl-PL" sz="2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sz="2800" b="0" i="1" smtClean="0">
                          <a:latin typeface="Cambria Math"/>
                        </a:rPr>
                        <m:t>;   </m:t>
                      </m:r>
                      <m:r>
                        <a:rPr lang="pl-PL" sz="28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sz="2800" b="0" i="1" smtClean="0">
                          <a:latin typeface="Cambria Math"/>
                        </a:rPr>
                        <m:t>=−</m:t>
                      </m:r>
                      <m:r>
                        <a:rPr lang="pl-PL" sz="2800" b="0" i="1" smtClean="0">
                          <a:latin typeface="Cambria Math"/>
                        </a:rPr>
                        <m:t>𝑓</m:t>
                      </m:r>
                      <m:r>
                        <a:rPr lang="pl-PL" sz="2800" b="0" i="1" smtClean="0">
                          <a:latin typeface="Cambria Math"/>
                        </a:rPr>
                        <m:t>(−</m:t>
                      </m:r>
                      <m:r>
                        <a:rPr lang="pl-PL" sz="2800" b="0" i="1" smtClean="0">
                          <a:latin typeface="Cambria Math"/>
                        </a:rPr>
                        <m:t>𝑡</m:t>
                      </m:r>
                      <m:r>
                        <a:rPr lang="pl-PL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pl-PL" sz="2800" dirty="0"/>
              </a:p>
              <a:p>
                <a:pPr marL="0" indent="0">
                  <a:buNone/>
                </a:pPr>
                <a:endParaRPr lang="pl-PL" sz="2800" dirty="0"/>
              </a:p>
              <a:p>
                <a:pPr marL="0" indent="0">
                  <a:buNone/>
                </a:pPr>
                <a:endParaRPr lang="pl-PL" sz="2800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4752528"/>
              </a:xfrm>
              <a:blipFill rotWithShape="1">
                <a:blip r:embed="rId2"/>
                <a:stretch>
                  <a:fillRect l="-963" t="-179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4526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Operacje na sygnałach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pl-PL" dirty="0"/>
                  <a:t>Przesuwanie na osi czasu: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𝑓</m:t>
                    </m:r>
                    <m:r>
                      <a:rPr lang="pl-PL" b="0" i="1" smtClean="0">
                        <a:latin typeface="Cambria Math"/>
                      </a:rPr>
                      <m:t>(</m:t>
                    </m:r>
                    <m:r>
                      <a:rPr lang="pl-PL" b="0" i="1" smtClean="0">
                        <a:latin typeface="Cambria Math"/>
                      </a:rPr>
                      <m:t>𝑡</m:t>
                    </m:r>
                    <m:r>
                      <a:rPr lang="pl-PL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pl-PL" dirty="0"/>
                  <a:t>; 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𝑓</m:t>
                    </m:r>
                    <m:r>
                      <a:rPr lang="pl-PL" i="1">
                        <a:latin typeface="Cambria Math"/>
                      </a:rPr>
                      <m:t>(</m:t>
                    </m:r>
                    <m:r>
                      <a:rPr lang="pl-PL" i="1">
                        <a:latin typeface="Cambria Math"/>
                      </a:rPr>
                      <m:t>𝑡</m:t>
                    </m:r>
                    <m:r>
                      <a:rPr lang="pl-PL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i="1">
                        <a:latin typeface="Cambria Math"/>
                      </a:rPr>
                      <m:t>)</m:t>
                    </m:r>
                  </m:oMath>
                </a14:m>
                <a:r>
                  <a:rPr lang="pl-PL" dirty="0"/>
                  <a:t> </a:t>
                </a:r>
              </a:p>
              <a:p>
                <a:r>
                  <a:rPr lang="pl-PL" dirty="0"/>
                  <a:t> Skalowanie:     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𝑎𝑓</m:t>
                    </m:r>
                    <m:r>
                      <a:rPr lang="pl-PL" b="0" i="1" smtClean="0">
                        <a:latin typeface="Cambria Math"/>
                      </a:rPr>
                      <m:t>(</m:t>
                    </m:r>
                    <m:r>
                      <a:rPr lang="pl-PL" b="0" i="1" smtClean="0">
                        <a:latin typeface="Cambria Math"/>
                      </a:rPr>
                      <m:t>𝑡</m:t>
                    </m:r>
                    <m:r>
                      <a:rPr lang="pl-PL" b="0" i="1" smtClean="0">
                        <a:latin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r>
                  <a:rPr lang="pl-PL" dirty="0"/>
                  <a:t>Skalowanie osi czasu: 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𝑓</m:t>
                    </m:r>
                    <m:r>
                      <a:rPr lang="pl-PL" b="0" i="1" smtClean="0">
                        <a:latin typeface="Cambria Math"/>
                      </a:rPr>
                      <m:t>(</m:t>
                    </m:r>
                    <m:r>
                      <a:rPr lang="pl-PL" b="0" i="1" smtClean="0">
                        <a:latin typeface="Cambria Math"/>
                      </a:rPr>
                      <m:t>𝑎𝑡</m:t>
                    </m:r>
                    <m:r>
                      <a:rPr lang="pl-PL" b="0" i="1" smtClean="0">
                        <a:latin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r>
                  <a:rPr lang="pl-PL" dirty="0"/>
                  <a:t>Inwersja (odwracanie) w czasie: 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𝑓</m:t>
                    </m:r>
                    <m:r>
                      <a:rPr lang="pl-PL" b="0" i="1" smtClean="0">
                        <a:latin typeface="Cambria Math"/>
                      </a:rPr>
                      <m:t>(−</m:t>
                    </m:r>
                    <m:r>
                      <a:rPr lang="pl-PL" b="0" i="1" smtClean="0">
                        <a:latin typeface="Cambria Math"/>
                      </a:rPr>
                      <m:t>𝑡</m:t>
                    </m:r>
                    <m:r>
                      <a:rPr lang="pl-PL" b="0" i="1" smtClean="0">
                        <a:latin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r>
                  <a:rPr lang="pl-PL" dirty="0"/>
                  <a:t>Autokorelacja: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pl-PL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pl-PL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pl-PL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pl-PL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  <m:f>
                          <m:fPr>
                            <m:ctrlPr>
                              <a:rPr lang="pl-PL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pl-PL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fName>
                      <m:e>
                        <m:nary>
                          <m:naryPr>
                            <m:limLoc m:val="undOvr"/>
                            <m:ctrlPr>
                              <a:rPr lang="pl-PL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pl-PL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pl-PL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r>
                                  <a:rPr lang="pl-PL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  <m:sup>
                            <m:r>
                              <a:rPr lang="pl-PL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pl-PL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r>
                                  <a:rPr lang="pl-PL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  <m:e>
                            <m:r>
                              <a:rPr lang="pl-PL" i="1">
                                <a:latin typeface="Cambria Math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pl-PL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pl-PL" i="1">
                                <a:latin typeface="Cambria Math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pl-PL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pl-PL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pl-PL" i="1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</m:d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𝑑𝑡</m:t>
                            </m:r>
                          </m:e>
                        </m:nary>
                      </m:e>
                    </m:func>
                  </m:oMath>
                </a14:m>
                <a:endParaRPr lang="pl-PL" dirty="0"/>
              </a:p>
              <a:p>
                <a:r>
                  <a:rPr lang="pl-PL" dirty="0"/>
                  <a:t>Splot: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  <m:sup>
                        <m:r>
                          <a:rPr lang="pl-PL" b="0" i="1" smtClean="0">
                            <a:latin typeface="Cambria Math"/>
                          </a:rPr>
                          <m:t>+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pl-P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</m:d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pl-PL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</m:d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</m:nary>
                  </m:oMath>
                </a14:m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617" b="-67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0726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SYSTEM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5215310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Definicja (jedna z wielu):</a:t>
            </a:r>
          </a:p>
          <a:p>
            <a:pPr marL="0" indent="0">
              <a:buNone/>
            </a:pPr>
            <a:r>
              <a:rPr lang="pl-PL" b="1" dirty="0"/>
              <a:t>System jest to urządzenie, które przetwarza sygnał.</a:t>
            </a:r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r>
              <a:rPr lang="pl-PL" sz="2800" dirty="0"/>
              <a:t>Model matematyczny systemu:</a:t>
            </a:r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r>
              <a:rPr lang="pl-PL" sz="2400" dirty="0"/>
              <a:t>gdzie </a:t>
            </a:r>
            <a:r>
              <a:rPr lang="pl-PL" sz="2400" i="1" dirty="0"/>
              <a:t>T</a:t>
            </a:r>
            <a:r>
              <a:rPr lang="pl-PL" sz="2400" dirty="0"/>
              <a:t>[…] – operator przekształcający </a:t>
            </a:r>
            <a:r>
              <a:rPr lang="pl-PL" sz="2400" i="1" dirty="0"/>
              <a:t>x(t) </a:t>
            </a:r>
            <a:r>
              <a:rPr lang="pl-PL" sz="2400" dirty="0"/>
              <a:t>na </a:t>
            </a:r>
            <a:r>
              <a:rPr lang="pl-PL" sz="2400" i="1" dirty="0"/>
              <a:t>y(t)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D37FEF67-58EE-4FDF-8B16-9DE7E6A25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3143286"/>
            <a:ext cx="6480720" cy="1143000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71FD1EF3-D6AF-425D-8993-3FA827597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5153929"/>
            <a:ext cx="1944216" cy="53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08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E54D69-63D0-46AB-95E6-030BEC732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407" y="160337"/>
            <a:ext cx="8229600" cy="820391"/>
          </a:xfrm>
        </p:spPr>
        <p:txBody>
          <a:bodyPr/>
          <a:lstStyle/>
          <a:p>
            <a:r>
              <a:rPr lang="pl-PL" dirty="0"/>
              <a:t>Klasyfikacja systemów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DCE748F-0C03-46C2-8B37-1DDF6BD20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283" y="1055963"/>
            <a:ext cx="8229600" cy="5325365"/>
          </a:xfrm>
        </p:spPr>
        <p:txBody>
          <a:bodyPr/>
          <a:lstStyle/>
          <a:p>
            <a:r>
              <a:rPr lang="pl-PL" b="1" dirty="0"/>
              <a:t>System liniowy </a:t>
            </a:r>
            <a:r>
              <a:rPr lang="pl-PL" dirty="0"/>
              <a:t>– system, który spełnia zasadę superpozycji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r>
              <a:rPr lang="pl-PL" sz="2400" b="1" dirty="0"/>
              <a:t>System liniowy </a:t>
            </a:r>
            <a:r>
              <a:rPr lang="pl-PL" sz="2400" dirty="0"/>
              <a:t>na pobudzenie liniową kombinacja sygnałów odpowiada taką samą kombinacją liniową odpowiedzi na poszczególne sygnały pobudzające. 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  <p:pic>
        <p:nvPicPr>
          <p:cNvPr id="16" name="Obraz 15">
            <a:extLst>
              <a:ext uri="{FF2B5EF4-FFF2-40B4-BE49-F238E27FC236}">
                <a16:creationId xmlns:a16="http://schemas.microsoft.com/office/drawing/2014/main" id="{9DE59678-CC1A-413F-9E6E-C40975899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132856"/>
            <a:ext cx="776441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666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D53394-65CA-4CD8-B0FE-BF2B0E3F9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Klasyfikacja systemów c.d.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8D7B519-AAC6-42BB-9DA6-DDE944851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pl-PL" sz="2800" b="1" dirty="0"/>
              <a:t>System przyczynowy </a:t>
            </a:r>
            <a:r>
              <a:rPr lang="pl-PL" sz="2800" dirty="0"/>
              <a:t>jest to system liniowy, spełniający warunek: </a:t>
            </a:r>
          </a:p>
          <a:p>
            <a:pPr marL="0" indent="0">
              <a:buNone/>
            </a:pPr>
            <a:endParaRPr lang="pl-PL" dirty="0"/>
          </a:p>
          <a:p>
            <a:r>
              <a:rPr lang="pl-PL" sz="2800" b="1" dirty="0"/>
              <a:t>System niezmienny w czasie </a:t>
            </a:r>
            <a:r>
              <a:rPr lang="pl-PL" sz="2800" dirty="0"/>
              <a:t>jest to system liniowy, spełniający warunek:</a:t>
            </a:r>
          </a:p>
          <a:p>
            <a:pPr marL="0" indent="0" algn="ctr">
              <a:buNone/>
            </a:pPr>
            <a:r>
              <a:rPr lang="pl-PL" sz="2400" i="1" dirty="0"/>
              <a:t>y</a:t>
            </a:r>
            <a:r>
              <a:rPr lang="pl-PL" sz="2400" dirty="0"/>
              <a:t>(</a:t>
            </a:r>
            <a:r>
              <a:rPr lang="pl-PL" sz="2400" i="1" dirty="0"/>
              <a:t>t-</a:t>
            </a:r>
            <a:r>
              <a:rPr lang="el-GR" sz="2400" i="1" dirty="0"/>
              <a:t>τ</a:t>
            </a:r>
            <a:r>
              <a:rPr lang="pl-PL" sz="2400" dirty="0"/>
              <a:t>) = </a:t>
            </a:r>
            <a:r>
              <a:rPr lang="pl-PL" sz="2400" i="1" dirty="0"/>
              <a:t>T</a:t>
            </a:r>
            <a:r>
              <a:rPr lang="pl-PL" sz="2400" dirty="0"/>
              <a:t>[</a:t>
            </a:r>
            <a:r>
              <a:rPr lang="pl-PL" sz="2400" i="1" dirty="0"/>
              <a:t>x(t-</a:t>
            </a:r>
            <a:r>
              <a:rPr lang="el-GR" sz="2400" i="1" dirty="0"/>
              <a:t>τ</a:t>
            </a:r>
            <a:r>
              <a:rPr lang="pl-PL" sz="2400" i="1" dirty="0"/>
              <a:t>)</a:t>
            </a:r>
            <a:r>
              <a:rPr lang="pl-PL" sz="2400" dirty="0"/>
              <a:t>]</a:t>
            </a:r>
          </a:p>
          <a:p>
            <a:r>
              <a:rPr lang="pl-PL" sz="2800" b="1" dirty="0"/>
              <a:t>System stabilny </a:t>
            </a:r>
            <a:r>
              <a:rPr lang="pl-PL" sz="2800" dirty="0"/>
              <a:t>jest to system liniowy, spełniający warunek:</a:t>
            </a:r>
          </a:p>
          <a:p>
            <a:pPr marL="0" indent="0">
              <a:buNone/>
            </a:pPr>
            <a:endParaRPr lang="pl-PL" sz="28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52737628-5B2C-43F4-9535-EC31252B9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2095191"/>
            <a:ext cx="3528392" cy="613729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BCAB55D8-375F-4E06-A3D6-9B8CDACFAB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5301208"/>
            <a:ext cx="4176464" cy="4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989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b="1" dirty="0"/>
              <a:t>Sygnały i Systemy</a:t>
            </a:r>
            <a:br>
              <a:rPr lang="pl-PL" sz="3600" b="1" dirty="0"/>
            </a:br>
            <a:r>
              <a:rPr lang="pl-PL" sz="3600" b="1" dirty="0"/>
              <a:t>- informacje organizacyjne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dirty="0"/>
              <a:t>Zakład Systemów Telekomunikacyjnych, Instytut Telekomunikacji PW</a:t>
            </a:r>
          </a:p>
          <a:p>
            <a:pPr marL="0" indent="0" algn="ctr">
              <a:buNone/>
            </a:pPr>
            <a:r>
              <a:rPr lang="pl-PL" dirty="0"/>
              <a:t>W  C  L  P</a:t>
            </a:r>
          </a:p>
          <a:p>
            <a:pPr marL="0" indent="0" algn="ctr">
              <a:buNone/>
            </a:pPr>
            <a:r>
              <a:rPr lang="pl-PL" dirty="0"/>
              <a:t> 2   1  1  -</a:t>
            </a:r>
          </a:p>
          <a:p>
            <a:pPr marL="0" indent="0">
              <a:buNone/>
            </a:pPr>
            <a:r>
              <a:rPr lang="pl-PL" dirty="0"/>
              <a:t>Prowadzący:</a:t>
            </a:r>
          </a:p>
          <a:p>
            <a:r>
              <a:rPr lang="pl-PL" dirty="0"/>
              <a:t>prof. dr hab. inż. Andrzej Jakubiak, p.514 , </a:t>
            </a:r>
            <a:r>
              <a:rPr lang="pl-PL" dirty="0">
                <a:hlinkClick r:id="rId2"/>
              </a:rPr>
              <a:t>andrzej.jakubiak@pw.edu.pl</a:t>
            </a:r>
            <a:endParaRPr lang="pl-PL" dirty="0"/>
          </a:p>
          <a:p>
            <a:r>
              <a:rPr lang="pl-PL" dirty="0"/>
              <a:t>dr inż. Tomasz Czarnecki, p. 586 , </a:t>
            </a:r>
            <a:r>
              <a:rPr lang="pl-PL" u="sng" dirty="0">
                <a:solidFill>
                  <a:srgbClr val="3333FF"/>
                </a:solidFill>
              </a:rPr>
              <a:t>tomasz.czarnecki@pw.edu.pl </a:t>
            </a:r>
          </a:p>
          <a:p>
            <a:r>
              <a:rPr lang="pl-PL" dirty="0"/>
              <a:t>mgr inż. Łukasz </a:t>
            </a:r>
            <a:r>
              <a:rPr lang="pl-PL" dirty="0" err="1"/>
              <a:t>Chorchos</a:t>
            </a:r>
            <a:r>
              <a:rPr lang="pl-PL" dirty="0"/>
              <a:t>, p. 585, </a:t>
            </a:r>
            <a:r>
              <a:rPr lang="pl-PL" u="sng" dirty="0">
                <a:solidFill>
                  <a:srgbClr val="3333FF"/>
                </a:solidFill>
                <a:hlinkClick r:id="rId3"/>
              </a:rPr>
              <a:t>lukasz.chorchos@pw.edu.pl</a:t>
            </a:r>
            <a:endParaRPr lang="pl-PL" u="sng" dirty="0">
              <a:solidFill>
                <a:srgbClr val="3333FF"/>
              </a:solidFill>
            </a:endParaRPr>
          </a:p>
          <a:p>
            <a:r>
              <a:rPr lang="pl-PL" dirty="0"/>
              <a:t>mgr inż. Juliusz </a:t>
            </a:r>
            <a:r>
              <a:rPr lang="pl-PL" dirty="0" err="1"/>
              <a:t>Bojarczuk</a:t>
            </a:r>
            <a:r>
              <a:rPr lang="pl-PL" dirty="0"/>
              <a:t>, p. 584,</a:t>
            </a:r>
          </a:p>
          <a:p>
            <a:pPr marL="0" indent="0">
              <a:buNone/>
            </a:pPr>
            <a:r>
              <a:rPr lang="pl-PL" dirty="0"/>
              <a:t>     </a:t>
            </a:r>
            <a:r>
              <a:rPr lang="pl-PL" u="sng" dirty="0">
                <a:solidFill>
                  <a:srgbClr val="3333FF"/>
                </a:solidFill>
              </a:rPr>
              <a:t>juliusz.bojarczuk@pw.edu.pl </a:t>
            </a:r>
          </a:p>
        </p:txBody>
      </p:sp>
    </p:spTree>
    <p:extLst>
      <p:ext uri="{BB962C8B-B14F-4D97-AF65-F5344CB8AC3E}">
        <p14:creationId xmlns:p14="http://schemas.microsoft.com/office/powerpoint/2010/main" val="2088396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pl-PL" sz="3600" b="1" dirty="0"/>
              <a:t>SYSY – prowadzenie zajęć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1419"/>
          </a:xfrm>
        </p:spPr>
        <p:txBody>
          <a:bodyPr>
            <a:normAutofit/>
          </a:bodyPr>
          <a:lstStyle/>
          <a:p>
            <a:r>
              <a:rPr lang="pl-PL" b="1" dirty="0"/>
              <a:t>Wykłady</a:t>
            </a:r>
            <a:r>
              <a:rPr lang="pl-PL" dirty="0"/>
              <a:t>: prowadzone przez prof. Andrzeja Jakubiaka oraz mgra Łukasza </a:t>
            </a:r>
            <a:r>
              <a:rPr lang="pl-PL" dirty="0" err="1"/>
              <a:t>Chorchosa</a:t>
            </a:r>
            <a:r>
              <a:rPr lang="pl-PL" dirty="0"/>
              <a:t>. </a:t>
            </a:r>
          </a:p>
          <a:p>
            <a:r>
              <a:rPr lang="pl-PL" b="1" dirty="0"/>
              <a:t>Ćwiczenia: </a:t>
            </a:r>
            <a:r>
              <a:rPr lang="pl-PL" dirty="0"/>
              <a:t>prowadzone przez mgra Juliusza </a:t>
            </a:r>
            <a:r>
              <a:rPr lang="pl-PL" dirty="0" err="1"/>
              <a:t>Bojarczuka</a:t>
            </a:r>
            <a:endParaRPr lang="pl-PL" dirty="0"/>
          </a:p>
          <a:p>
            <a:r>
              <a:rPr lang="pl-PL" b="1" dirty="0"/>
              <a:t>Laboratoria:</a:t>
            </a:r>
            <a:r>
              <a:rPr lang="pl-PL" dirty="0"/>
              <a:t> kierowane przez dra Tomasza Czarneckiego. </a:t>
            </a:r>
          </a:p>
          <a:p>
            <a:r>
              <a:rPr lang="pl-PL" dirty="0"/>
              <a:t>Obecność na ćwiczeniach i laboratoriach obowiązkowa.</a:t>
            </a:r>
          </a:p>
        </p:txBody>
      </p:sp>
    </p:spTree>
    <p:extLst>
      <p:ext uri="{BB962C8B-B14F-4D97-AF65-F5344CB8AC3E}">
        <p14:creationId xmlns:p14="http://schemas.microsoft.com/office/powerpoint/2010/main" val="2885644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pl-PL" sz="3600" b="1" dirty="0"/>
              <a:t>Zasady zaliczania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pl-PL" sz="2800" dirty="0"/>
              <a:t>2 kolokwia,  max 2x30 pkt. , kolokwium dodatkowe dla tych, którzy mają sumarycznie (kolokwia + laboratorium) &lt; 51 pkt.</a:t>
            </a:r>
          </a:p>
          <a:p>
            <a:r>
              <a:rPr lang="pl-PL" sz="2800" dirty="0"/>
              <a:t>5 laboratoriów,  max 5x8 pkt.</a:t>
            </a:r>
          </a:p>
          <a:p>
            <a:r>
              <a:rPr lang="pl-PL" sz="2800" dirty="0"/>
              <a:t>Rozwiązywanie zadań na ćwiczeniach, max 10 pkt.</a:t>
            </a:r>
          </a:p>
          <a:p>
            <a:r>
              <a:rPr lang="pl-PL" sz="2800" dirty="0"/>
              <a:t>Próg zaliczenia 51 pkt. Oceny końcowe:</a:t>
            </a:r>
          </a:p>
          <a:p>
            <a:pPr marL="3543300" lvl="8" indent="0">
              <a:buNone/>
            </a:pPr>
            <a:r>
              <a:rPr lang="pl-PL" sz="2400" dirty="0"/>
              <a:t>&lt;51 pkt – 2</a:t>
            </a:r>
          </a:p>
          <a:p>
            <a:pPr marL="3543300" lvl="8" indent="0">
              <a:buNone/>
            </a:pPr>
            <a:r>
              <a:rPr lang="pl-PL" sz="2400" dirty="0"/>
              <a:t>51-60 pkt. – 3</a:t>
            </a:r>
          </a:p>
          <a:p>
            <a:pPr marL="3543300" lvl="8" indent="0">
              <a:buNone/>
            </a:pPr>
            <a:r>
              <a:rPr lang="pl-PL" sz="2400" dirty="0"/>
              <a:t>61-70 pkt. – 3,5</a:t>
            </a:r>
          </a:p>
          <a:p>
            <a:pPr marL="3543300" lvl="8" indent="0">
              <a:buNone/>
            </a:pPr>
            <a:r>
              <a:rPr lang="pl-PL" sz="2400" dirty="0"/>
              <a:t>71-80 pkt – 4</a:t>
            </a:r>
          </a:p>
          <a:p>
            <a:pPr marL="3543300" lvl="8" indent="0">
              <a:buNone/>
            </a:pPr>
            <a:r>
              <a:rPr lang="pl-PL" sz="2400" dirty="0"/>
              <a:t>81-90 pkt. – 4,5</a:t>
            </a:r>
          </a:p>
          <a:p>
            <a:pPr marL="3543300" lvl="8" indent="0">
              <a:buNone/>
            </a:pPr>
            <a:r>
              <a:rPr lang="pl-PL" sz="2400" dirty="0"/>
              <a:t>91-100 pkt - 5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03018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</p:spPr>
        <p:txBody>
          <a:bodyPr>
            <a:normAutofit/>
          </a:bodyPr>
          <a:lstStyle/>
          <a:p>
            <a:r>
              <a:rPr lang="pl-PL" sz="3600" b="1" dirty="0"/>
              <a:t>Treść wykładu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08051"/>
            <a:ext cx="8229600" cy="594994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pl-PL" dirty="0"/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Definicja i klasyfikacja sygnałów. Podstawowe operacje na sygnałach. Definicja i klasyfikacja systemów.</a:t>
            </a:r>
            <a:endParaRPr lang="pl-PL" sz="25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Reprezentacje ortogonalne sygnałów. Uogólniony szereg Fouriera. Ortogonalizacja Grama-Schmidta.</a:t>
            </a:r>
            <a:endParaRPr lang="pl-PL" sz="25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Trygonometryczny i wykładniczy szereg Fouriera i jego właściwości. Pojęcie widma sygnału.</a:t>
            </a:r>
            <a:endParaRPr lang="pl-PL" sz="25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Transformacja Fouriera i jej właściwości. Analiza częstotliwościowa sygnałów. Transformacja Fouriera sygnałów periodycznych. Delta </a:t>
            </a:r>
            <a:r>
              <a:rPr lang="pl-PL" sz="2500" b="1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Diraca</a:t>
            </a: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 Gęstość widmowa energii i mocy. </a:t>
            </a:r>
            <a:endParaRPr lang="pl-PL" sz="25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Liniowe systemy niezmienne w czasie. Opis w dziedzinach czasu i częstotliwości. Zasada superpozycji. Splot. Odpowiedź impulsowa systemu i transmitancja.. Przyczynowość i stabilność systemów. </a:t>
            </a:r>
            <a:endParaRPr lang="pl-PL" sz="25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Filtry analogowe. Pasmo filtru, filtr idealny.</a:t>
            </a:r>
            <a:endParaRPr lang="pl-PL" sz="25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Próbkowanie idealne sygnałów dolnopasmowych. Twierdzenie o próbkowaniu. Odtwarzanie sygnału ciągłego z próbek. </a:t>
            </a:r>
            <a:endParaRPr lang="pl-PL" sz="25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Sygnały dyskretne w czasie. Transformata Z i jej właściwości.</a:t>
            </a:r>
            <a:endParaRPr lang="pl-PL" sz="25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Systemy czasu dyskretnego. Analiza i synteza filtrów cyfrowych. Filtry o skończonej i nieskończonej odpowiedzi impulsowej (FIR oraz IIR). </a:t>
            </a:r>
            <a:endParaRPr lang="pl-PL" sz="25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Sygnały losowe. Parametry i opis sygnałów losowych. Systemy stacjonarne i ergodyczne. Autokorelacja i widmowa gęstość mocy. Przejście sygnału losowego przez system liniowy. Twierdzenie Wienera-</a:t>
            </a:r>
            <a:r>
              <a:rPr lang="pl-PL" sz="2500" b="1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Chinczyna</a:t>
            </a:r>
            <a:r>
              <a:rPr lang="pl-PL" sz="25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l-PL" sz="25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3101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8ABB7F-C83A-4D9A-A007-E3BDCFDC7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Literatura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9CB5DE-0976-486C-84F6-1A72CD9AD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A. Jakubiak, D. Radomski: „Sygnały i systemy”, skrypt.</a:t>
            </a:r>
          </a:p>
          <a:p>
            <a:r>
              <a:rPr lang="pl-PL" dirty="0"/>
              <a:t>J. Wojciechowski: „Sygnały i systemy”.</a:t>
            </a:r>
          </a:p>
          <a:p>
            <a:r>
              <a:rPr lang="pl-PL" dirty="0"/>
              <a:t>G. </a:t>
            </a:r>
            <a:r>
              <a:rPr lang="pl-PL" dirty="0" err="1"/>
              <a:t>Stremler</a:t>
            </a:r>
            <a:r>
              <a:rPr lang="pl-PL" dirty="0"/>
              <a:t>: „</a:t>
            </a:r>
            <a:r>
              <a:rPr lang="pl-PL" dirty="0" err="1"/>
              <a:t>Introduction</a:t>
            </a:r>
            <a:r>
              <a:rPr lang="pl-PL" dirty="0"/>
              <a:t> to </a:t>
            </a:r>
            <a:r>
              <a:rPr lang="pl-PL" dirty="0" err="1"/>
              <a:t>Communication</a:t>
            </a:r>
            <a:r>
              <a:rPr lang="pl-PL" dirty="0"/>
              <a:t> </a:t>
            </a:r>
            <a:r>
              <a:rPr lang="pl-PL" dirty="0" err="1"/>
              <a:t>systems</a:t>
            </a:r>
            <a:r>
              <a:rPr lang="pl-PL" dirty="0"/>
              <a:t>”.</a:t>
            </a:r>
          </a:p>
          <a:p>
            <a:r>
              <a:rPr lang="pl-PL" dirty="0"/>
              <a:t>A. </a:t>
            </a:r>
            <a:r>
              <a:rPr lang="pl-PL" dirty="0" err="1"/>
              <a:t>Oppenheim</a:t>
            </a:r>
            <a:r>
              <a:rPr lang="pl-PL" dirty="0"/>
              <a:t>, R. </a:t>
            </a:r>
            <a:r>
              <a:rPr lang="pl-PL" dirty="0" err="1"/>
              <a:t>Schafer</a:t>
            </a:r>
            <a:r>
              <a:rPr lang="pl-PL" dirty="0"/>
              <a:t>: „Cyfrowe przetwarzanie sygnałów”</a:t>
            </a:r>
          </a:p>
        </p:txBody>
      </p:sp>
    </p:spTree>
    <p:extLst>
      <p:ext uri="{BB962C8B-B14F-4D97-AF65-F5344CB8AC3E}">
        <p14:creationId xmlns:p14="http://schemas.microsoft.com/office/powerpoint/2010/main" val="3579028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706090"/>
          </a:xfrm>
        </p:spPr>
        <p:txBody>
          <a:bodyPr>
            <a:noAutofit/>
          </a:bodyPr>
          <a:lstStyle/>
          <a:p>
            <a:br>
              <a:rPr lang="pl-PL" sz="3600" b="1" dirty="0"/>
            </a:br>
            <a:r>
              <a:rPr lang="pl-PL" sz="3600" b="1" dirty="0"/>
              <a:t>SYGNAŁY i SYSTEMY</a:t>
            </a:r>
            <a:br>
              <a:rPr lang="pl-PL" sz="3600" b="1" dirty="0"/>
            </a:br>
            <a:endParaRPr lang="pl-PL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8972"/>
                <a:ext cx="8229600" cy="5534363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pl-PL" b="1" dirty="0"/>
                  <a:t>WYKŁAD 1</a:t>
                </a:r>
                <a:br>
                  <a:rPr lang="pl-PL" b="1" dirty="0"/>
                </a:br>
                <a:r>
                  <a:rPr lang="pl-PL" b="1" dirty="0"/>
                  <a:t>Wprowadzenie</a:t>
                </a:r>
              </a:p>
              <a:p>
                <a:pPr marL="0" indent="0" algn="ctr">
                  <a:buNone/>
                </a:pPr>
                <a:endParaRPr lang="pl-PL" b="1" dirty="0"/>
              </a:p>
              <a:p>
                <a:pPr marL="0" indent="0" algn="ctr">
                  <a:buNone/>
                </a:pPr>
                <a:r>
                  <a:rPr lang="pl-PL" b="1" dirty="0"/>
                  <a:t>SYGNAŁ</a:t>
                </a:r>
              </a:p>
              <a:p>
                <a:pPr marL="0" indent="0">
                  <a:buNone/>
                </a:pPr>
                <a:r>
                  <a:rPr lang="pl-PL" dirty="0"/>
                  <a:t>Definicja (jedna z wielu):</a:t>
                </a:r>
              </a:p>
              <a:p>
                <a:pPr marL="0" indent="0" algn="just">
                  <a:buNone/>
                </a:pPr>
                <a:r>
                  <a:rPr lang="pl-PL" b="1" dirty="0"/>
                  <a:t> Sygnał jest to nośnik informacji zależny od parametrów, z których wyróżnia się czas.</a:t>
                </a:r>
              </a:p>
              <a:p>
                <a:pPr marL="0" indent="0" algn="just">
                  <a:buNone/>
                </a:pPr>
                <a:endParaRPr lang="pl-PL" b="1" dirty="0"/>
              </a:p>
              <a:p>
                <a:pPr marL="0" indent="0" algn="just">
                  <a:buNone/>
                </a:pPr>
                <a:r>
                  <a:rPr lang="pl-PL" dirty="0"/>
                  <a:t>  Oznaczenia: </a:t>
                </a:r>
                <a14:m>
                  <m:oMath xmlns:m="http://schemas.openxmlformats.org/officeDocument/2006/math">
                    <m:r>
                      <a:rPr lang="pl-PL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pl-PL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pl-PL" b="1" i="1" smtClean="0">
                        <a:latin typeface="Cambria Math"/>
                      </a:rPr>
                      <m:t>, </m:t>
                    </m:r>
                    <m:r>
                      <a:rPr lang="pl-PL" b="1" i="1" smtClean="0">
                        <a:latin typeface="Cambria Math"/>
                      </a:rPr>
                      <m:t>𝒔</m:t>
                    </m:r>
                    <m:d>
                      <m:dPr>
                        <m:ctrlPr>
                          <a:rPr lang="pl-PL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pl-PL" b="1" i="1" smtClean="0">
                        <a:latin typeface="Cambria Math"/>
                      </a:rPr>
                      <m:t>, </m:t>
                    </m:r>
                    <m:r>
                      <a:rPr lang="pl-PL" b="1" i="1" smtClean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pl-PL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pl-PL" b="1" i="1" smtClean="0">
                        <a:latin typeface="Cambria Math"/>
                      </a:rPr>
                      <m:t>, </m:t>
                    </m:r>
                    <m:r>
                      <a:rPr lang="pl-PL" b="1" i="1" smtClean="0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pl-PL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b="1" i="1" smtClean="0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pl-PL" b="1" i="1" smtClean="0">
                        <a:latin typeface="Cambria Math"/>
                      </a:rPr>
                      <m:t>…</m:t>
                    </m:r>
                  </m:oMath>
                </a14:m>
                <a:endParaRPr lang="pl-PL" b="1" i="1" dirty="0">
                  <a:latin typeface="Cambria Math"/>
                </a:endParaRPr>
              </a:p>
              <a:p>
                <a:pPr marL="0" indent="0" algn="just">
                  <a:buNone/>
                </a:pPr>
                <a:r>
                  <a:rPr lang="pl-PL" dirty="0"/>
                  <a:t>   - wartości chwilowe w funkcji czasu.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8972"/>
                <a:ext cx="8229600" cy="5534363"/>
              </a:xfrm>
              <a:blipFill>
                <a:blip r:embed="rId2"/>
                <a:stretch>
                  <a:fillRect l="-1852" t="-2313" r="-18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7713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pl-PL" sz="3600" b="1" dirty="0"/>
              <a:t>Klasyfikacja sygnałów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1845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dirty="0"/>
                  <a:t>Sygnały zdeterminowane i losowe</a:t>
                </a:r>
              </a:p>
              <a:p>
                <a:endParaRPr lang="pl-PL" dirty="0"/>
              </a:p>
              <a:p>
                <a:endParaRPr lang="pl-PL" dirty="0"/>
              </a:p>
              <a:p>
                <a:endParaRPr lang="pl-PL" dirty="0"/>
              </a:p>
              <a:p>
                <a:endParaRPr lang="pl-PL" dirty="0"/>
              </a:p>
              <a:p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r>
                  <a:rPr lang="pl-PL" sz="1900" b="0" dirty="0"/>
                  <a:t>a)  </a:t>
                </a:r>
                <a14:m>
                  <m:oMath xmlns:m="http://schemas.openxmlformats.org/officeDocument/2006/math">
                    <m:r>
                      <a:rPr lang="pl-PL" sz="19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19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1900" b="0" i="1" smtClean="0">
                        <a:latin typeface="Cambria Math"/>
                      </a:rPr>
                      <m:t>=</m:t>
                    </m:r>
                    <m:r>
                      <a:rPr lang="pl-PL" sz="1900" b="0" i="1" smtClean="0">
                        <a:latin typeface="Cambria Math"/>
                      </a:rPr>
                      <m:t>𝐴𝑟𝑒𝑐𝑡</m:t>
                    </m:r>
                    <m:d>
                      <m:dPr>
                        <m:ctrlPr>
                          <a:rPr lang="pl-PL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1900" b="0" i="1" smtClean="0">
                            <a:latin typeface="Cambria Math"/>
                          </a:rPr>
                          <m:t>𝑡</m:t>
                        </m:r>
                        <m:r>
                          <a:rPr lang="pl-PL" sz="19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sz="19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19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pl-PL" sz="19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  <m:e>
                        <m:r>
                          <a:rPr lang="pl-PL" sz="1900" b="0" i="1" smtClean="0">
                            <a:latin typeface="Cambria Math"/>
                          </a:rPr>
                          <m:t>𝑇</m:t>
                        </m:r>
                      </m:e>
                    </m:d>
                  </m:oMath>
                </a14:m>
                <a:r>
                  <a:rPr lang="pl-PL" sz="1900" dirty="0"/>
                  <a:t>;     b) </a:t>
                </a:r>
                <a14:m>
                  <m:oMath xmlns:m="http://schemas.openxmlformats.org/officeDocument/2006/math">
                    <m:r>
                      <a:rPr lang="pl-PL" sz="1900" b="0" i="1" dirty="0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19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1900" b="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1900" b="0" i="1" dirty="0" smtClean="0">
                        <a:latin typeface="Cambria Math"/>
                      </a:rPr>
                      <m:t>=</m:t>
                    </m:r>
                    <m:r>
                      <a:rPr lang="pl-PL" sz="1900" i="1">
                        <a:latin typeface="Cambria Math"/>
                      </a:rPr>
                      <m:t>𝐴𝑟𝑒𝑐𝑡</m:t>
                    </m:r>
                    <m:d>
                      <m:dPr>
                        <m:ctrlPr>
                          <a:rPr lang="pl-PL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1900" i="1">
                            <a:latin typeface="Cambria Math"/>
                          </a:rPr>
                          <m:t>𝑡</m:t>
                        </m:r>
                        <m:r>
                          <a:rPr lang="pl-PL" sz="19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sz="1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19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pl-PL" sz="19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  <m:e>
                        <m:r>
                          <a:rPr lang="pl-PL" sz="1900" i="1">
                            <a:latin typeface="Cambria Math"/>
                          </a:rPr>
                          <m:t>𝑇</m:t>
                        </m:r>
                      </m:e>
                    </m:d>
                    <m:func>
                      <m:funcPr>
                        <m:ctrlPr>
                          <a:rPr lang="pl-PL" sz="19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pl-PL" sz="1900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pl-PL" sz="19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l-PL" sz="19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1900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pl-PL" sz="1900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pl-PL" sz="1900" b="0" i="1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pl-PL" sz="1900" dirty="0"/>
                  <a:t>; </a:t>
                </a:r>
              </a:p>
              <a:p>
                <a:pPr marL="0" indent="0">
                  <a:buNone/>
                </a:pPr>
                <a:r>
                  <a:rPr lang="pl-PL" sz="1900" dirty="0"/>
                  <a:t>c)  </a:t>
                </a:r>
                <a14:m>
                  <m:oMath xmlns:m="http://schemas.openxmlformats.org/officeDocument/2006/math">
                    <m:r>
                      <a:rPr lang="pl-PL" sz="19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19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19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pl-PL" sz="1900" b="0" i="0" smtClean="0">
                        <a:latin typeface="Cambria Math"/>
                      </a:rPr>
                      <m:t>exp</m:t>
                    </m:r>
                    <m:r>
                      <a:rPr lang="pl-PL" sz="1900" b="0" i="1" smtClean="0">
                        <a:latin typeface="Cambria Math"/>
                      </a:rPr>
                      <m:t>⁡(−</m:t>
                    </m:r>
                    <m:d>
                      <m:dPr>
                        <m:begChr m:val="|"/>
                        <m:endChr m:val="|"/>
                        <m:ctrlPr>
                          <a:rPr lang="pl-PL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19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19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pl-PL" sz="1900" dirty="0"/>
                  <a:t>;                d) </a:t>
                </a:r>
                <a14:m>
                  <m:oMath xmlns:m="http://schemas.openxmlformats.org/officeDocument/2006/math">
                    <m:r>
                      <a:rPr lang="pl-PL" sz="19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19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1900" i="1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pl-PL" sz="1900">
                        <a:latin typeface="Cambria Math"/>
                      </a:rPr>
                      <m:t>exp</m:t>
                    </m:r>
                    <m:r>
                      <a:rPr lang="pl-PL" sz="1900" i="1">
                        <a:latin typeface="Cambria Math"/>
                      </a:rPr>
                      <m:t>⁡(</m:t>
                    </m:r>
                    <m:sSup>
                      <m:sSupPr>
                        <m:ctrlPr>
                          <a:rPr lang="pl-PL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900" i="1">
                            <a:latin typeface="Cambria Math"/>
                          </a:rPr>
                          <m:t>−</m:t>
                        </m:r>
                        <m:r>
                          <a:rPr lang="pl-PL" sz="1900" i="1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pl-PL" sz="19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1900" i="1">
                        <a:latin typeface="Cambria Math"/>
                      </a:rPr>
                      <m:t>)</m:t>
                    </m:r>
                  </m:oMath>
                </a14:m>
                <a:r>
                  <a:rPr lang="pl-PL" sz="1900" dirty="0"/>
                  <a:t> </a:t>
                </a:r>
              </a:p>
              <a:p>
                <a:pPr marL="0" indent="0">
                  <a:buNone/>
                </a:pPr>
                <a:endParaRPr lang="pl-PL" dirty="0"/>
              </a:p>
              <a:p>
                <a:endParaRPr lang="pl-PL" dirty="0"/>
              </a:p>
              <a:p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184576"/>
              </a:xfrm>
              <a:blipFill rotWithShape="1">
                <a:blip r:embed="rId2"/>
                <a:stretch>
                  <a:fillRect l="-1852" t="-152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E:\Teksty Word\Dydaktyka\PSYG\SkanyKadrowane\IMG_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396044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Teksty Word\Dydaktyka\PSYG\SkanyKadrowane\IMG_0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53650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e tekstowe 3"/>
              <p:cNvSpPr txBox="1"/>
              <p:nvPr/>
            </p:nvSpPr>
            <p:spPr>
              <a:xfrm>
                <a:off x="763508" y="2863641"/>
                <a:ext cx="37125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400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pl-PL" sz="1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pl-PL" sz="1400" dirty="0"/>
              </a:p>
            </p:txBody>
          </p:sp>
        </mc:Choice>
        <mc:Fallback xmlns=""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08" y="2863641"/>
                <a:ext cx="371255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/>
              <p:cNvSpPr txBox="1"/>
              <p:nvPr/>
            </p:nvSpPr>
            <p:spPr>
              <a:xfrm>
                <a:off x="1412441" y="2883656"/>
                <a:ext cx="5132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1400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pl-PL" sz="1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pl-PL" sz="1400" dirty="0"/>
                  <a:t>+T</a:t>
                </a:r>
              </a:p>
            </p:txBody>
          </p:sp>
        </mc:Choice>
        <mc:Fallback xmlns=""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2441" y="2883656"/>
                <a:ext cx="513282" cy="307777"/>
              </a:xfrm>
              <a:prstGeom prst="rect">
                <a:avLst/>
              </a:prstGeom>
              <a:blipFill rotWithShape="1">
                <a:blip r:embed="rId6"/>
                <a:stretch>
                  <a:fillRect t="-1961" r="-1190" b="-1764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/>
              <p:cNvSpPr txBox="1"/>
              <p:nvPr/>
            </p:nvSpPr>
            <p:spPr>
              <a:xfrm>
                <a:off x="1110344" y="2883655"/>
                <a:ext cx="3754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400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pl-PL" sz="14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pl-PL" sz="1400" dirty="0"/>
              </a:p>
            </p:txBody>
          </p:sp>
        </mc:Choice>
        <mc:Fallback xmlns=""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344" y="2883655"/>
                <a:ext cx="375424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6"/>
              <p:cNvSpPr txBox="1"/>
              <p:nvPr/>
            </p:nvSpPr>
            <p:spPr>
              <a:xfrm>
                <a:off x="1103131" y="2647014"/>
                <a:ext cx="3093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/>
                        </a:rPr>
                        <m:t>⊥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7" name="pole tekstow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131" y="2647014"/>
                <a:ext cx="309310" cy="369332"/>
              </a:xfrm>
              <a:prstGeom prst="rect">
                <a:avLst/>
              </a:prstGeom>
              <a:blipFill rotWithShape="1">
                <a:blip r:embed="rId8"/>
                <a:stretch>
                  <a:fillRect r="-196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ole tekstowe 7"/>
          <p:cNvSpPr txBox="1"/>
          <p:nvPr/>
        </p:nvSpPr>
        <p:spPr>
          <a:xfrm>
            <a:off x="345552" y="229838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/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pole tekstowe 8"/>
              <p:cNvSpPr txBox="1"/>
              <p:nvPr/>
            </p:nvSpPr>
            <p:spPr>
              <a:xfrm>
                <a:off x="457922" y="2348880"/>
                <a:ext cx="4106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/>
                          <a:ea typeface="Cambria Math"/>
                        </a:rPr>
                        <m:t>−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9" name="pole tekstow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22" y="2348880"/>
                <a:ext cx="41068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ole tekstowe 9"/>
          <p:cNvSpPr txBox="1"/>
          <p:nvPr/>
        </p:nvSpPr>
        <p:spPr>
          <a:xfrm>
            <a:off x="1103131" y="202019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a)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2957371" y="202019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b)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1070575" y="3429000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c)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2907637" y="3429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743928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pl-PL" sz="3600" b="1" dirty="0"/>
              <a:t>Klasyfikacja sygnałów c.d.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pl-PL" dirty="0"/>
              <a:t>Sygnały ciągłe w dziedzinie czasu i ciągłe w wartościach chwilowych (analogowe).</a:t>
            </a:r>
          </a:p>
          <a:p>
            <a:r>
              <a:rPr lang="pl-PL" dirty="0"/>
              <a:t>Sygnały ciągłe w dziedzinie czasu i dyskretne w  wartościach chwilowych.</a:t>
            </a:r>
          </a:p>
          <a:p>
            <a:r>
              <a:rPr lang="pl-PL" dirty="0"/>
              <a:t>Sygnały dyskretne w dziedzinie czasu i ciągłe w wartościach chwilowych.</a:t>
            </a:r>
          </a:p>
          <a:p>
            <a:r>
              <a:rPr lang="pl-PL" dirty="0"/>
              <a:t>Sygnały dyskretne w dziedzinie czasu i dyskretne w wartościach chwilowych (cyfrowe).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534498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869</Words>
  <Application>Microsoft Office PowerPoint</Application>
  <PresentationFormat>Pokaz na ekranie (4:3)</PresentationFormat>
  <Paragraphs>120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9" baseType="lpstr">
      <vt:lpstr>Arial</vt:lpstr>
      <vt:lpstr>Calibri</vt:lpstr>
      <vt:lpstr>Cambria Math</vt:lpstr>
      <vt:lpstr>Motyw pakietu Office</vt:lpstr>
      <vt:lpstr>SYGNAŁY I SYSTEMY (SYSY)</vt:lpstr>
      <vt:lpstr>Sygnały i Systemy - informacje organizacyjne</vt:lpstr>
      <vt:lpstr>SYSY – prowadzenie zajęć</vt:lpstr>
      <vt:lpstr>Zasady zaliczania</vt:lpstr>
      <vt:lpstr>Treść wykładu</vt:lpstr>
      <vt:lpstr>Literatura</vt:lpstr>
      <vt:lpstr> SYGNAŁY i SYSTEMY </vt:lpstr>
      <vt:lpstr>Klasyfikacja sygnałów</vt:lpstr>
      <vt:lpstr>Klasyfikacja sygnałów c.d.</vt:lpstr>
      <vt:lpstr>Klasyfikacja sygnałów c.d.</vt:lpstr>
      <vt:lpstr>Klasyfikacja sygnałów c.d.</vt:lpstr>
      <vt:lpstr>Operacje na sygnałach</vt:lpstr>
      <vt:lpstr>SYSTEM</vt:lpstr>
      <vt:lpstr>Klasyfikacja systemów</vt:lpstr>
      <vt:lpstr>Klasyfikacja systemów c.d.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PODSTAWY PRZETWARZANIA SYGNAŁÓW (PSYG)</dc:title>
  <dc:creator>Użytkownik systemu Windows</dc:creator>
  <cp:lastModifiedBy>Jakubiak Andrzej</cp:lastModifiedBy>
  <cp:revision>31</cp:revision>
  <dcterms:created xsi:type="dcterms:W3CDTF">2020-10-13T21:43:32Z</dcterms:created>
  <dcterms:modified xsi:type="dcterms:W3CDTF">2024-09-30T17:07:11Z</dcterms:modified>
</cp:coreProperties>
</file>